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81" r:id="rId5"/>
    <p:sldId id="260" r:id="rId6"/>
    <p:sldId id="278" r:id="rId7"/>
    <p:sldId id="263" r:id="rId8"/>
    <p:sldId id="265" r:id="rId9"/>
    <p:sldId id="267" r:id="rId10"/>
    <p:sldId id="287" r:id="rId11"/>
    <p:sldId id="282" r:id="rId12"/>
    <p:sldId id="261" r:id="rId13"/>
    <p:sldId id="28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81C"/>
    <a:srgbClr val="00000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89CAA-258D-46A8-A793-6F917A6E5F86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CC0EF-CD66-429C-A680-E064DA74BB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83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1FB53-074E-453F-8BCF-006D7CFC3CA0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1FB53-074E-453F-8BCF-006D7CFC3CA0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9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microsoft.com/office/2007/relationships/media" Target="../media/media1.wav"/><Relationship Id="rId7" Type="http://schemas.openxmlformats.org/officeDocument/2006/relationships/tags" Target="../tags/tag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1.xml"/><Relationship Id="rId11" Type="http://schemas.openxmlformats.org/officeDocument/2006/relationships/image" Target="../media/image27.png"/><Relationship Id="rId5" Type="http://schemas.openxmlformats.org/officeDocument/2006/relationships/tags" Target="../tags/tag10.xml"/><Relationship Id="rId10" Type="http://schemas.openxmlformats.org/officeDocument/2006/relationships/image" Target="../media/image26.png"/><Relationship Id="rId4" Type="http://schemas.openxmlformats.org/officeDocument/2006/relationships/audio" Target="../media/media1.wav"/><Relationship Id="rId9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-25400" y="2170430"/>
            <a:ext cx="12242800" cy="2262505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5" name="PA_文本框 44"/>
          <p:cNvSpPr txBox="1"/>
          <p:nvPr>
            <p:custDataLst>
              <p:tags r:id="rId3"/>
            </p:custDataLst>
          </p:nvPr>
        </p:nvSpPr>
        <p:spPr>
          <a:xfrm>
            <a:off x="13104779" y="774948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延时符</a:t>
            </a:r>
          </a:p>
        </p:txBody>
      </p:sp>
      <p:pic>
        <p:nvPicPr>
          <p:cNvPr id="1026" name="PA_图片 2" descr="C:\Users\miro.wu\Desktop\图片2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97" y="1358812"/>
            <a:ext cx="2306703" cy="16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A_文本框 15"/>
          <p:cNvSpPr txBox="1"/>
          <p:nvPr>
            <p:custDataLst>
              <p:tags r:id="rId5"/>
            </p:custDataLst>
          </p:nvPr>
        </p:nvSpPr>
        <p:spPr>
          <a:xfrm>
            <a:off x="488810" y="2735898"/>
            <a:ext cx="890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3600" b="1" dirty="0">
                <a:solidFill>
                  <a:schemeClr val="bg1"/>
                </a:solidFill>
              </a:rPr>
              <a:t>Simplified Calculation of Bhattacharyya Parameters in Polar Codes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76398" y="5087077"/>
            <a:ext cx="2715863" cy="374014"/>
          </a:xfrm>
          <a:prstGeom prst="rect">
            <a:avLst/>
          </a:prstGeom>
          <a:solidFill>
            <a:srgbClr val="D3381C"/>
          </a:solidFill>
          <a:ln w="15875" cap="rnd">
            <a:solidFill>
              <a:schemeClr val="bg1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Shape 280"/>
          <p:cNvSpPr/>
          <p:nvPr/>
        </p:nvSpPr>
        <p:spPr>
          <a:xfrm>
            <a:off x="333668" y="5163285"/>
            <a:ext cx="2715863" cy="22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zh-CN" altLang="en-US" sz="1335" spc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  </a:t>
            </a: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Reported by </a:t>
            </a:r>
            <a:r>
              <a:rPr lang="en-US" altLang="zh-CN" sz="1600" spc="10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Jiahui</a:t>
            </a:r>
            <a:r>
              <a:rPr lang="en-US" altLang="zh-CN" sz="1600" spc="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600" spc="10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Xiong</a:t>
            </a:r>
            <a:endParaRPr sz="1600" spc="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3628666" y="5074411"/>
            <a:ext cx="1731274" cy="384002"/>
          </a:xfrm>
          <a:prstGeom prst="rect">
            <a:avLst/>
          </a:prstGeom>
          <a:solidFill>
            <a:srgbClr val="D3381C"/>
          </a:solidFill>
          <a:ln w="15875" cap="rnd">
            <a:solidFill>
              <a:schemeClr val="bg1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4026566" y="5181623"/>
            <a:ext cx="1479472" cy="184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 sz="1800"/>
            </a:pPr>
            <a:r>
              <a:rPr lang="en-US" altLang="zh-CN" sz="1335" spc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2020.10.31</a:t>
            </a:r>
            <a:endParaRPr sz="1335" spc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2B733CFD-3731-4E90-9E76-50704826EB48}"/>
              </a:ext>
            </a:extLst>
          </p:cNvPr>
          <p:cNvSpPr txBox="1"/>
          <p:nvPr/>
        </p:nvSpPr>
        <p:spPr>
          <a:xfrm>
            <a:off x="92278" y="-268448"/>
            <a:ext cx="117529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en-US" altLang="zh-CN" sz="2800" b="1" dirty="0">
                <a:solidFill>
                  <a:srgbClr val="D3381C"/>
                </a:solidFill>
                <a:latin typeface="Times New Roman" panose="02020603050405020304" pitchFamily="18" charset="0"/>
              </a:rPr>
              <a:t>Calculating the Bhattacharyya Parameter under a Certain Channel Erasure Probability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399DA8-B9E1-45BB-83AA-DB54749016DE}"/>
              </a:ext>
            </a:extLst>
          </p:cNvPr>
          <p:cNvSpPr txBox="1"/>
          <p:nvPr/>
        </p:nvSpPr>
        <p:spPr>
          <a:xfrm>
            <a:off x="679508" y="1584193"/>
            <a:ext cx="9597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Especially , the channel Bhattacharyya parameters is 0.5, The operation can be reduced by half according to the complementary  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A721B8-E4B5-4164-B656-C96CE07FEC16}"/>
              </a:ext>
            </a:extLst>
          </p:cNvPr>
          <p:cNvSpPr txBox="1"/>
          <p:nvPr/>
        </p:nvSpPr>
        <p:spPr>
          <a:xfrm>
            <a:off x="687898" y="2994871"/>
            <a:ext cx="466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N=8, we can calculate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7A99B1-F76A-4447-861B-38EC13F2E6AD}"/>
                  </a:ext>
                </a:extLst>
              </p:cNvPr>
              <p:cNvSpPr txBox="1"/>
              <p:nvPr/>
            </p:nvSpPr>
            <p:spPr>
              <a:xfrm>
                <a:off x="936035" y="3888812"/>
                <a:ext cx="2300117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=0.9961;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8789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8086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3164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F7A99B1-F76A-4447-861B-38EC13F2E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35" y="3888812"/>
                <a:ext cx="2300117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939C38B-6C50-4E90-9796-AD1245933BC9}"/>
                  </a:ext>
                </a:extLst>
              </p:cNvPr>
              <p:cNvSpPr txBox="1"/>
              <p:nvPr/>
            </p:nvSpPr>
            <p:spPr>
              <a:xfrm>
                <a:off x="6856308" y="3888811"/>
                <a:ext cx="4934684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]=0.5+(0.5−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011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=0.6836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]=0.5+(0.5−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1914</m:t>
                      </m:r>
                    </m:oMath>
                  </m:oMathPara>
                </a14:m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]=0.5+(0.5−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1211</m:t>
                      </m:r>
                    </m:oMath>
                  </m:oMathPara>
                </a14:m>
                <a:endParaRPr lang="zh-CN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]=0.5+(0.5−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0039</m:t>
                      </m:r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939C38B-6C50-4E90-9796-AD1245933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308" y="3888811"/>
                <a:ext cx="4934684" cy="1384995"/>
              </a:xfrm>
              <a:prstGeom prst="rect">
                <a:avLst/>
              </a:prstGeom>
              <a:blipFill>
                <a:blip r:embed="rId3"/>
                <a:stretch>
                  <a:fillRect t="-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4FDF943C-605E-4976-AB19-82403BEB7DE7}"/>
              </a:ext>
            </a:extLst>
          </p:cNvPr>
          <p:cNvSpPr/>
          <p:nvPr/>
        </p:nvSpPr>
        <p:spPr>
          <a:xfrm>
            <a:off x="3523376" y="4362276"/>
            <a:ext cx="2986481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62DCDB-827A-4F7F-A14B-15BF3BFADF0A}"/>
              </a:ext>
            </a:extLst>
          </p:cNvPr>
          <p:cNvSpPr txBox="1"/>
          <p:nvPr/>
        </p:nvSpPr>
        <p:spPr>
          <a:xfrm>
            <a:off x="3361441" y="3992944"/>
            <a:ext cx="336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according to the complementary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340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702637">
            <a:off x="5375634" y="1718553"/>
            <a:ext cx="1905196" cy="1905198"/>
          </a:xfrm>
          <a:prstGeom prst="rect">
            <a:avLst/>
          </a:prstGeom>
          <a:solidFill>
            <a:schemeClr val="bg1"/>
          </a:solidFill>
          <a:ln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686970">
            <a:off x="4885174" y="1711506"/>
            <a:ext cx="1905196" cy="190519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00" dirty="0"/>
          </a:p>
        </p:txBody>
      </p:sp>
      <p:sp>
        <p:nvSpPr>
          <p:cNvPr id="9" name="文本框 4"/>
          <p:cNvSpPr txBox="1"/>
          <p:nvPr/>
        </p:nvSpPr>
        <p:spPr>
          <a:xfrm>
            <a:off x="5220189" y="2077310"/>
            <a:ext cx="1236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2768367" y="4201637"/>
            <a:ext cx="817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Advantages of the Algorithm</a:t>
            </a:r>
            <a:endParaRPr lang="zh-CN" altLang="en-US" sz="40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Sḷïḑé"/>
          <p:cNvSpPr/>
          <p:nvPr/>
        </p:nvSpPr>
        <p:spPr>
          <a:xfrm>
            <a:off x="6060959" y="1402964"/>
            <a:ext cx="5444836" cy="2210079"/>
          </a:xfrm>
          <a:prstGeom prst="bentArrow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ïṧľïḓé"/>
          <p:cNvSpPr/>
          <p:nvPr/>
        </p:nvSpPr>
        <p:spPr>
          <a:xfrm flipH="1">
            <a:off x="647295" y="1402964"/>
            <a:ext cx="5444836" cy="2210079"/>
          </a:xfrm>
          <a:prstGeom prst="bentArrow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n-US" altLang="zh-CN" b="1" dirty="0"/>
          </a:p>
        </p:txBody>
      </p:sp>
      <p:grpSp>
        <p:nvGrpSpPr>
          <p:cNvPr id="5" name="ïSliḑe"/>
          <p:cNvGrpSpPr/>
          <p:nvPr/>
        </p:nvGrpSpPr>
        <p:grpSpPr>
          <a:xfrm>
            <a:off x="5505141" y="3201823"/>
            <a:ext cx="1142812" cy="1142811"/>
            <a:chOff x="8261919" y="5145811"/>
            <a:chExt cx="988290" cy="988291"/>
          </a:xfrm>
        </p:grpSpPr>
        <p:sp>
          <p:nvSpPr>
            <p:cNvPr id="15" name="ïṩľíďé"/>
            <p:cNvSpPr/>
            <p:nvPr/>
          </p:nvSpPr>
          <p:spPr>
            <a:xfrm>
              <a:off x="8261919" y="5145811"/>
              <a:ext cx="988290" cy="988291"/>
            </a:xfrm>
            <a:prstGeom prst="ellipse">
              <a:avLst/>
            </a:prstGeom>
            <a:solidFill>
              <a:srgbClr val="D3381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îṥlîḑe"/>
            <p:cNvSpPr/>
            <p:nvPr/>
          </p:nvSpPr>
          <p:spPr bwMode="auto">
            <a:xfrm>
              <a:off x="8521342" y="5405581"/>
              <a:ext cx="469458" cy="468746"/>
            </a:xfrm>
            <a:custGeom>
              <a:avLst/>
              <a:gdLst>
                <a:gd name="connsiteX0" fmla="*/ 377627 w 607991"/>
                <a:gd name="connsiteY0" fmla="*/ 294539 h 607074"/>
                <a:gd name="connsiteX1" fmla="*/ 294976 w 607991"/>
                <a:gd name="connsiteY1" fmla="*/ 377063 h 607074"/>
                <a:gd name="connsiteX2" fmla="*/ 377627 w 607991"/>
                <a:gd name="connsiteY2" fmla="*/ 459588 h 607074"/>
                <a:gd name="connsiteX3" fmla="*/ 460355 w 607991"/>
                <a:gd name="connsiteY3" fmla="*/ 377063 h 607074"/>
                <a:gd name="connsiteX4" fmla="*/ 377627 w 607991"/>
                <a:gd name="connsiteY4" fmla="*/ 294539 h 607074"/>
                <a:gd name="connsiteX5" fmla="*/ 359653 w 607991"/>
                <a:gd name="connsiteY5" fmla="*/ 147129 h 607074"/>
                <a:gd name="connsiteX6" fmla="*/ 395678 w 607991"/>
                <a:gd name="connsiteY6" fmla="*/ 147129 h 607074"/>
                <a:gd name="connsiteX7" fmla="*/ 423869 w 607991"/>
                <a:gd name="connsiteY7" fmla="*/ 175277 h 607074"/>
                <a:gd name="connsiteX8" fmla="*/ 423869 w 607991"/>
                <a:gd name="connsiteY8" fmla="*/ 197288 h 607074"/>
                <a:gd name="connsiteX9" fmla="*/ 435698 w 607991"/>
                <a:gd name="connsiteY9" fmla="*/ 212474 h 607074"/>
                <a:gd name="connsiteX10" fmla="*/ 453212 w 607991"/>
                <a:gd name="connsiteY10" fmla="*/ 219760 h 607074"/>
                <a:gd name="connsiteX11" fmla="*/ 460970 w 607991"/>
                <a:gd name="connsiteY11" fmla="*/ 221447 h 607074"/>
                <a:gd name="connsiteX12" fmla="*/ 472185 w 607991"/>
                <a:gd name="connsiteY12" fmla="*/ 217459 h 607074"/>
                <a:gd name="connsiteX13" fmla="*/ 487931 w 607991"/>
                <a:gd name="connsiteY13" fmla="*/ 201737 h 607074"/>
                <a:gd name="connsiteX14" fmla="*/ 507826 w 607991"/>
                <a:gd name="connsiteY14" fmla="*/ 193530 h 607074"/>
                <a:gd name="connsiteX15" fmla="*/ 527798 w 607991"/>
                <a:gd name="connsiteY15" fmla="*/ 201737 h 607074"/>
                <a:gd name="connsiteX16" fmla="*/ 553300 w 607991"/>
                <a:gd name="connsiteY16" fmla="*/ 227200 h 607074"/>
                <a:gd name="connsiteX17" fmla="*/ 553300 w 607991"/>
                <a:gd name="connsiteY17" fmla="*/ 267005 h 607074"/>
                <a:gd name="connsiteX18" fmla="*/ 537553 w 607991"/>
                <a:gd name="connsiteY18" fmla="*/ 282727 h 607074"/>
                <a:gd name="connsiteX19" fmla="*/ 535249 w 607991"/>
                <a:gd name="connsiteY19" fmla="*/ 301671 h 607074"/>
                <a:gd name="connsiteX20" fmla="*/ 542546 w 607991"/>
                <a:gd name="connsiteY20" fmla="*/ 319158 h 607074"/>
                <a:gd name="connsiteX21" fmla="*/ 557755 w 607991"/>
                <a:gd name="connsiteY21" fmla="*/ 330969 h 607074"/>
                <a:gd name="connsiteX22" fmla="*/ 579800 w 607991"/>
                <a:gd name="connsiteY22" fmla="*/ 330969 h 607074"/>
                <a:gd name="connsiteX23" fmla="*/ 607991 w 607991"/>
                <a:gd name="connsiteY23" fmla="*/ 359116 h 607074"/>
                <a:gd name="connsiteX24" fmla="*/ 607991 w 607991"/>
                <a:gd name="connsiteY24" fmla="*/ 395087 h 607074"/>
                <a:gd name="connsiteX25" fmla="*/ 579800 w 607991"/>
                <a:gd name="connsiteY25" fmla="*/ 423234 h 607074"/>
                <a:gd name="connsiteX26" fmla="*/ 557755 w 607991"/>
                <a:gd name="connsiteY26" fmla="*/ 423234 h 607074"/>
                <a:gd name="connsiteX27" fmla="*/ 542546 w 607991"/>
                <a:gd name="connsiteY27" fmla="*/ 435045 h 607074"/>
                <a:gd name="connsiteX28" fmla="*/ 535249 w 607991"/>
                <a:gd name="connsiteY28" fmla="*/ 452532 h 607074"/>
                <a:gd name="connsiteX29" fmla="*/ 537630 w 607991"/>
                <a:gd name="connsiteY29" fmla="*/ 471476 h 607074"/>
                <a:gd name="connsiteX30" fmla="*/ 553300 w 607991"/>
                <a:gd name="connsiteY30" fmla="*/ 487199 h 607074"/>
                <a:gd name="connsiteX31" fmla="*/ 553300 w 607991"/>
                <a:gd name="connsiteY31" fmla="*/ 527004 h 607074"/>
                <a:gd name="connsiteX32" fmla="*/ 527798 w 607991"/>
                <a:gd name="connsiteY32" fmla="*/ 552467 h 607074"/>
                <a:gd name="connsiteX33" fmla="*/ 507826 w 607991"/>
                <a:gd name="connsiteY33" fmla="*/ 560750 h 607074"/>
                <a:gd name="connsiteX34" fmla="*/ 487931 w 607991"/>
                <a:gd name="connsiteY34" fmla="*/ 552467 h 607074"/>
                <a:gd name="connsiteX35" fmla="*/ 472261 w 607991"/>
                <a:gd name="connsiteY35" fmla="*/ 536821 h 607074"/>
                <a:gd name="connsiteX36" fmla="*/ 460970 w 607991"/>
                <a:gd name="connsiteY36" fmla="*/ 532756 h 607074"/>
                <a:gd name="connsiteX37" fmla="*/ 453212 w 607991"/>
                <a:gd name="connsiteY37" fmla="*/ 534443 h 607074"/>
                <a:gd name="connsiteX38" fmla="*/ 435698 w 607991"/>
                <a:gd name="connsiteY38" fmla="*/ 541729 h 607074"/>
                <a:gd name="connsiteX39" fmla="*/ 423869 w 607991"/>
                <a:gd name="connsiteY39" fmla="*/ 556915 h 607074"/>
                <a:gd name="connsiteX40" fmla="*/ 423869 w 607991"/>
                <a:gd name="connsiteY40" fmla="*/ 578927 h 607074"/>
                <a:gd name="connsiteX41" fmla="*/ 395678 w 607991"/>
                <a:gd name="connsiteY41" fmla="*/ 607074 h 607074"/>
                <a:gd name="connsiteX42" fmla="*/ 359653 w 607991"/>
                <a:gd name="connsiteY42" fmla="*/ 607074 h 607074"/>
                <a:gd name="connsiteX43" fmla="*/ 331462 w 607991"/>
                <a:gd name="connsiteY43" fmla="*/ 578927 h 607074"/>
                <a:gd name="connsiteX44" fmla="*/ 331462 w 607991"/>
                <a:gd name="connsiteY44" fmla="*/ 556915 h 607074"/>
                <a:gd name="connsiteX45" fmla="*/ 319633 w 607991"/>
                <a:gd name="connsiteY45" fmla="*/ 541729 h 607074"/>
                <a:gd name="connsiteX46" fmla="*/ 302119 w 607991"/>
                <a:gd name="connsiteY46" fmla="*/ 534443 h 607074"/>
                <a:gd name="connsiteX47" fmla="*/ 294361 w 607991"/>
                <a:gd name="connsiteY47" fmla="*/ 532756 h 607074"/>
                <a:gd name="connsiteX48" fmla="*/ 283146 w 607991"/>
                <a:gd name="connsiteY48" fmla="*/ 536821 h 607074"/>
                <a:gd name="connsiteX49" fmla="*/ 267400 w 607991"/>
                <a:gd name="connsiteY49" fmla="*/ 552467 h 607074"/>
                <a:gd name="connsiteX50" fmla="*/ 247505 w 607991"/>
                <a:gd name="connsiteY50" fmla="*/ 560750 h 607074"/>
                <a:gd name="connsiteX51" fmla="*/ 227533 w 607991"/>
                <a:gd name="connsiteY51" fmla="*/ 552467 h 607074"/>
                <a:gd name="connsiteX52" fmla="*/ 202031 w 607991"/>
                <a:gd name="connsiteY52" fmla="*/ 527004 h 607074"/>
                <a:gd name="connsiteX53" fmla="*/ 202031 w 607991"/>
                <a:gd name="connsiteY53" fmla="*/ 487199 h 607074"/>
                <a:gd name="connsiteX54" fmla="*/ 217701 w 607991"/>
                <a:gd name="connsiteY54" fmla="*/ 471476 h 607074"/>
                <a:gd name="connsiteX55" fmla="*/ 220082 w 607991"/>
                <a:gd name="connsiteY55" fmla="*/ 452532 h 607074"/>
                <a:gd name="connsiteX56" fmla="*/ 212785 w 607991"/>
                <a:gd name="connsiteY56" fmla="*/ 435045 h 607074"/>
                <a:gd name="connsiteX57" fmla="*/ 197576 w 607991"/>
                <a:gd name="connsiteY57" fmla="*/ 423234 h 607074"/>
                <a:gd name="connsiteX58" fmla="*/ 175531 w 607991"/>
                <a:gd name="connsiteY58" fmla="*/ 423234 h 607074"/>
                <a:gd name="connsiteX59" fmla="*/ 147340 w 607991"/>
                <a:gd name="connsiteY59" fmla="*/ 395087 h 607074"/>
                <a:gd name="connsiteX60" fmla="*/ 147340 w 607991"/>
                <a:gd name="connsiteY60" fmla="*/ 359116 h 607074"/>
                <a:gd name="connsiteX61" fmla="*/ 175531 w 607991"/>
                <a:gd name="connsiteY61" fmla="*/ 330969 h 607074"/>
                <a:gd name="connsiteX62" fmla="*/ 197576 w 607991"/>
                <a:gd name="connsiteY62" fmla="*/ 330969 h 607074"/>
                <a:gd name="connsiteX63" fmla="*/ 212785 w 607991"/>
                <a:gd name="connsiteY63" fmla="*/ 319158 h 607074"/>
                <a:gd name="connsiteX64" fmla="*/ 220082 w 607991"/>
                <a:gd name="connsiteY64" fmla="*/ 301671 h 607074"/>
                <a:gd name="connsiteX65" fmla="*/ 217701 w 607991"/>
                <a:gd name="connsiteY65" fmla="*/ 282727 h 607074"/>
                <a:gd name="connsiteX66" fmla="*/ 202031 w 607991"/>
                <a:gd name="connsiteY66" fmla="*/ 267005 h 607074"/>
                <a:gd name="connsiteX67" fmla="*/ 193735 w 607991"/>
                <a:gd name="connsiteY67" fmla="*/ 247141 h 607074"/>
                <a:gd name="connsiteX68" fmla="*/ 202031 w 607991"/>
                <a:gd name="connsiteY68" fmla="*/ 227200 h 607074"/>
                <a:gd name="connsiteX69" fmla="*/ 227533 w 607991"/>
                <a:gd name="connsiteY69" fmla="*/ 201737 h 607074"/>
                <a:gd name="connsiteX70" fmla="*/ 247505 w 607991"/>
                <a:gd name="connsiteY70" fmla="*/ 193530 h 607074"/>
                <a:gd name="connsiteX71" fmla="*/ 267400 w 607991"/>
                <a:gd name="connsiteY71" fmla="*/ 201737 h 607074"/>
                <a:gd name="connsiteX72" fmla="*/ 283070 w 607991"/>
                <a:gd name="connsiteY72" fmla="*/ 217383 h 607074"/>
                <a:gd name="connsiteX73" fmla="*/ 294361 w 607991"/>
                <a:gd name="connsiteY73" fmla="*/ 221447 h 607074"/>
                <a:gd name="connsiteX74" fmla="*/ 302119 w 607991"/>
                <a:gd name="connsiteY74" fmla="*/ 219760 h 607074"/>
                <a:gd name="connsiteX75" fmla="*/ 319633 w 607991"/>
                <a:gd name="connsiteY75" fmla="*/ 212474 h 607074"/>
                <a:gd name="connsiteX76" fmla="*/ 331462 w 607991"/>
                <a:gd name="connsiteY76" fmla="*/ 197288 h 607074"/>
                <a:gd name="connsiteX77" fmla="*/ 331462 w 607991"/>
                <a:gd name="connsiteY77" fmla="*/ 175277 h 607074"/>
                <a:gd name="connsiteX78" fmla="*/ 359653 w 607991"/>
                <a:gd name="connsiteY78" fmla="*/ 147129 h 607074"/>
                <a:gd name="connsiteX79" fmla="*/ 119929 w 607991"/>
                <a:gd name="connsiteY79" fmla="*/ 83135 h 607074"/>
                <a:gd name="connsiteX80" fmla="*/ 83282 w 607991"/>
                <a:gd name="connsiteY80" fmla="*/ 119717 h 607074"/>
                <a:gd name="connsiteX81" fmla="*/ 119929 w 607991"/>
                <a:gd name="connsiteY81" fmla="*/ 156223 h 607074"/>
                <a:gd name="connsiteX82" fmla="*/ 156499 w 607991"/>
                <a:gd name="connsiteY82" fmla="*/ 119717 h 607074"/>
                <a:gd name="connsiteX83" fmla="*/ 119929 w 607991"/>
                <a:gd name="connsiteY83" fmla="*/ 83135 h 607074"/>
                <a:gd name="connsiteX84" fmla="*/ 110863 w 607991"/>
                <a:gd name="connsiteY84" fmla="*/ 0 h 607074"/>
                <a:gd name="connsiteX85" fmla="*/ 128918 w 607991"/>
                <a:gd name="connsiteY85" fmla="*/ 0 h 607074"/>
                <a:gd name="connsiteX86" fmla="*/ 147741 w 607991"/>
                <a:gd name="connsiteY86" fmla="*/ 18790 h 607074"/>
                <a:gd name="connsiteX87" fmla="*/ 147741 w 607991"/>
                <a:gd name="connsiteY87" fmla="*/ 29834 h 607074"/>
                <a:gd name="connsiteX88" fmla="*/ 150507 w 607991"/>
                <a:gd name="connsiteY88" fmla="*/ 32978 h 607074"/>
                <a:gd name="connsiteX89" fmla="*/ 159726 w 607991"/>
                <a:gd name="connsiteY89" fmla="*/ 36813 h 607074"/>
                <a:gd name="connsiteX90" fmla="*/ 161570 w 607991"/>
                <a:gd name="connsiteY90" fmla="*/ 37196 h 607074"/>
                <a:gd name="connsiteX91" fmla="*/ 163875 w 607991"/>
                <a:gd name="connsiteY91" fmla="*/ 36583 h 607074"/>
                <a:gd name="connsiteX92" fmla="*/ 171711 w 607991"/>
                <a:gd name="connsiteY92" fmla="*/ 28683 h 607074"/>
                <a:gd name="connsiteX93" fmla="*/ 185002 w 607991"/>
                <a:gd name="connsiteY93" fmla="*/ 23238 h 607074"/>
                <a:gd name="connsiteX94" fmla="*/ 198294 w 607991"/>
                <a:gd name="connsiteY94" fmla="*/ 28683 h 607074"/>
                <a:gd name="connsiteX95" fmla="*/ 211047 w 607991"/>
                <a:gd name="connsiteY95" fmla="*/ 41414 h 607074"/>
                <a:gd name="connsiteX96" fmla="*/ 211047 w 607991"/>
                <a:gd name="connsiteY96" fmla="*/ 67950 h 607074"/>
                <a:gd name="connsiteX97" fmla="*/ 203211 w 607991"/>
                <a:gd name="connsiteY97" fmla="*/ 75849 h 607074"/>
                <a:gd name="connsiteX98" fmla="*/ 202903 w 607991"/>
                <a:gd name="connsiteY98" fmla="*/ 79914 h 607074"/>
                <a:gd name="connsiteX99" fmla="*/ 206822 w 607991"/>
                <a:gd name="connsiteY99" fmla="*/ 89117 h 607074"/>
                <a:gd name="connsiteX100" fmla="*/ 209972 w 607991"/>
                <a:gd name="connsiteY100" fmla="*/ 91878 h 607074"/>
                <a:gd name="connsiteX101" fmla="*/ 220958 w 607991"/>
                <a:gd name="connsiteY101" fmla="*/ 91878 h 607074"/>
                <a:gd name="connsiteX102" fmla="*/ 239781 w 607991"/>
                <a:gd name="connsiteY102" fmla="*/ 110668 h 607074"/>
                <a:gd name="connsiteX103" fmla="*/ 239781 w 607991"/>
                <a:gd name="connsiteY103" fmla="*/ 128691 h 607074"/>
                <a:gd name="connsiteX104" fmla="*/ 220958 w 607991"/>
                <a:gd name="connsiteY104" fmla="*/ 147480 h 607074"/>
                <a:gd name="connsiteX105" fmla="*/ 209972 w 607991"/>
                <a:gd name="connsiteY105" fmla="*/ 147480 h 607074"/>
                <a:gd name="connsiteX106" fmla="*/ 206822 w 607991"/>
                <a:gd name="connsiteY106" fmla="*/ 150241 h 607074"/>
                <a:gd name="connsiteX107" fmla="*/ 202903 w 607991"/>
                <a:gd name="connsiteY107" fmla="*/ 159444 h 607074"/>
                <a:gd name="connsiteX108" fmla="*/ 203211 w 607991"/>
                <a:gd name="connsiteY108" fmla="*/ 163586 h 607074"/>
                <a:gd name="connsiteX109" fmla="*/ 211047 w 607991"/>
                <a:gd name="connsiteY109" fmla="*/ 171408 h 607074"/>
                <a:gd name="connsiteX110" fmla="*/ 211047 w 607991"/>
                <a:gd name="connsiteY110" fmla="*/ 197944 h 607074"/>
                <a:gd name="connsiteX111" fmla="*/ 198294 w 607991"/>
                <a:gd name="connsiteY111" fmla="*/ 210675 h 607074"/>
                <a:gd name="connsiteX112" fmla="*/ 185002 w 607991"/>
                <a:gd name="connsiteY112" fmla="*/ 216197 h 607074"/>
                <a:gd name="connsiteX113" fmla="*/ 171711 w 607991"/>
                <a:gd name="connsiteY113" fmla="*/ 210675 h 607074"/>
                <a:gd name="connsiteX114" fmla="*/ 163875 w 607991"/>
                <a:gd name="connsiteY114" fmla="*/ 202852 h 607074"/>
                <a:gd name="connsiteX115" fmla="*/ 161570 w 607991"/>
                <a:gd name="connsiteY115" fmla="*/ 202239 h 607074"/>
                <a:gd name="connsiteX116" fmla="*/ 159726 w 607991"/>
                <a:gd name="connsiteY116" fmla="*/ 202546 h 607074"/>
                <a:gd name="connsiteX117" fmla="*/ 150507 w 607991"/>
                <a:gd name="connsiteY117" fmla="*/ 206457 h 607074"/>
                <a:gd name="connsiteX118" fmla="*/ 147741 w 607991"/>
                <a:gd name="connsiteY118" fmla="*/ 209601 h 607074"/>
                <a:gd name="connsiteX119" fmla="*/ 147741 w 607991"/>
                <a:gd name="connsiteY119" fmla="*/ 220568 h 607074"/>
                <a:gd name="connsiteX120" fmla="*/ 128918 w 607991"/>
                <a:gd name="connsiteY120" fmla="*/ 239358 h 607074"/>
                <a:gd name="connsiteX121" fmla="*/ 110863 w 607991"/>
                <a:gd name="connsiteY121" fmla="*/ 239358 h 607074"/>
                <a:gd name="connsiteX122" fmla="*/ 92117 w 607991"/>
                <a:gd name="connsiteY122" fmla="*/ 220568 h 607074"/>
                <a:gd name="connsiteX123" fmla="*/ 92117 w 607991"/>
                <a:gd name="connsiteY123" fmla="*/ 209601 h 607074"/>
                <a:gd name="connsiteX124" fmla="*/ 89274 w 607991"/>
                <a:gd name="connsiteY124" fmla="*/ 206457 h 607074"/>
                <a:gd name="connsiteX125" fmla="*/ 80055 w 607991"/>
                <a:gd name="connsiteY125" fmla="*/ 202546 h 607074"/>
                <a:gd name="connsiteX126" fmla="*/ 78211 w 607991"/>
                <a:gd name="connsiteY126" fmla="*/ 202239 h 607074"/>
                <a:gd name="connsiteX127" fmla="*/ 75983 w 607991"/>
                <a:gd name="connsiteY127" fmla="*/ 202852 h 607074"/>
                <a:gd name="connsiteX128" fmla="*/ 68070 w 607991"/>
                <a:gd name="connsiteY128" fmla="*/ 210675 h 607074"/>
                <a:gd name="connsiteX129" fmla="*/ 54779 w 607991"/>
                <a:gd name="connsiteY129" fmla="*/ 216197 h 607074"/>
                <a:gd name="connsiteX130" fmla="*/ 41487 w 607991"/>
                <a:gd name="connsiteY130" fmla="*/ 210675 h 607074"/>
                <a:gd name="connsiteX131" fmla="*/ 28734 w 607991"/>
                <a:gd name="connsiteY131" fmla="*/ 197944 h 607074"/>
                <a:gd name="connsiteX132" fmla="*/ 23279 w 607991"/>
                <a:gd name="connsiteY132" fmla="*/ 184676 h 607074"/>
                <a:gd name="connsiteX133" fmla="*/ 28734 w 607991"/>
                <a:gd name="connsiteY133" fmla="*/ 171408 h 607074"/>
                <a:gd name="connsiteX134" fmla="*/ 36570 w 607991"/>
                <a:gd name="connsiteY134" fmla="*/ 163586 h 607074"/>
                <a:gd name="connsiteX135" fmla="*/ 36878 w 607991"/>
                <a:gd name="connsiteY135" fmla="*/ 159444 h 607074"/>
                <a:gd name="connsiteX136" fmla="*/ 33036 w 607991"/>
                <a:gd name="connsiteY136" fmla="*/ 150241 h 607074"/>
                <a:gd name="connsiteX137" fmla="*/ 29886 w 607991"/>
                <a:gd name="connsiteY137" fmla="*/ 147480 h 607074"/>
                <a:gd name="connsiteX138" fmla="*/ 18823 w 607991"/>
                <a:gd name="connsiteY138" fmla="*/ 147480 h 607074"/>
                <a:gd name="connsiteX139" fmla="*/ 0 w 607991"/>
                <a:gd name="connsiteY139" fmla="*/ 128691 h 607074"/>
                <a:gd name="connsiteX140" fmla="*/ 0 w 607991"/>
                <a:gd name="connsiteY140" fmla="*/ 110668 h 607074"/>
                <a:gd name="connsiteX141" fmla="*/ 18823 w 607991"/>
                <a:gd name="connsiteY141" fmla="*/ 91955 h 607074"/>
                <a:gd name="connsiteX142" fmla="*/ 29886 w 607991"/>
                <a:gd name="connsiteY142" fmla="*/ 91955 h 607074"/>
                <a:gd name="connsiteX143" fmla="*/ 33036 w 607991"/>
                <a:gd name="connsiteY143" fmla="*/ 89194 h 607074"/>
                <a:gd name="connsiteX144" fmla="*/ 36878 w 607991"/>
                <a:gd name="connsiteY144" fmla="*/ 79914 h 607074"/>
                <a:gd name="connsiteX145" fmla="*/ 36570 w 607991"/>
                <a:gd name="connsiteY145" fmla="*/ 75849 h 607074"/>
                <a:gd name="connsiteX146" fmla="*/ 28734 w 607991"/>
                <a:gd name="connsiteY146" fmla="*/ 67950 h 607074"/>
                <a:gd name="connsiteX147" fmla="*/ 28734 w 607991"/>
                <a:gd name="connsiteY147" fmla="*/ 41414 h 607074"/>
                <a:gd name="connsiteX148" fmla="*/ 41487 w 607991"/>
                <a:gd name="connsiteY148" fmla="*/ 28683 h 607074"/>
                <a:gd name="connsiteX149" fmla="*/ 54779 w 607991"/>
                <a:gd name="connsiteY149" fmla="*/ 23238 h 607074"/>
                <a:gd name="connsiteX150" fmla="*/ 68070 w 607991"/>
                <a:gd name="connsiteY150" fmla="*/ 28683 h 607074"/>
                <a:gd name="connsiteX151" fmla="*/ 75983 w 607991"/>
                <a:gd name="connsiteY151" fmla="*/ 36583 h 607074"/>
                <a:gd name="connsiteX152" fmla="*/ 78211 w 607991"/>
                <a:gd name="connsiteY152" fmla="*/ 37196 h 607074"/>
                <a:gd name="connsiteX153" fmla="*/ 80055 w 607991"/>
                <a:gd name="connsiteY153" fmla="*/ 36813 h 607074"/>
                <a:gd name="connsiteX154" fmla="*/ 89351 w 607991"/>
                <a:gd name="connsiteY154" fmla="*/ 32978 h 607074"/>
                <a:gd name="connsiteX155" fmla="*/ 92117 w 607991"/>
                <a:gd name="connsiteY155" fmla="*/ 29834 h 607074"/>
                <a:gd name="connsiteX156" fmla="*/ 92117 w 607991"/>
                <a:gd name="connsiteY156" fmla="*/ 18790 h 607074"/>
                <a:gd name="connsiteX157" fmla="*/ 110863 w 607991"/>
                <a:gd name="connsiteY157" fmla="*/ 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607991" h="607074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8860884-886A-4159-9D63-DACE6A9A28C0}"/>
              </a:ext>
            </a:extLst>
          </p:cNvPr>
          <p:cNvSpPr txBox="1"/>
          <p:nvPr/>
        </p:nvSpPr>
        <p:spPr>
          <a:xfrm>
            <a:off x="476138" y="2555486"/>
            <a:ext cx="532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calculating the Bhattacharyya parameters about the complementary channel </a:t>
            </a:r>
            <a:endParaRPr lang="zh-CN" altLang="en-US" dirty="0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8F2E5785-BAC2-45BF-8415-AFA17837760B}"/>
              </a:ext>
            </a:extLst>
          </p:cNvPr>
          <p:cNvSpPr/>
          <p:nvPr/>
        </p:nvSpPr>
        <p:spPr>
          <a:xfrm>
            <a:off x="159391" y="2659310"/>
            <a:ext cx="232050" cy="2432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A0676EC7-A163-4DD2-9AAF-8FE3976EA27A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733122"/>
              </p:ext>
            </p:extLst>
          </p:nvPr>
        </p:nvGraphicFramePr>
        <p:xfrm>
          <a:off x="476138" y="3883056"/>
          <a:ext cx="4391001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multiplication </a:t>
                      </a:r>
                      <a:endParaRPr lang="en-US" altLang="zh-CN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addition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Original method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Proposed method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2B6AA759-0FAC-4294-9856-9664DB07BA2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5218626"/>
              </p:ext>
            </p:extLst>
          </p:nvPr>
        </p:nvGraphicFramePr>
        <p:xfrm>
          <a:off x="7203771" y="3912532"/>
          <a:ext cx="4391001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multiplication </a:t>
                      </a:r>
                      <a:endParaRPr lang="en-US" altLang="zh-CN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addition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Original method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Proposed method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星形: 五角 30">
            <a:extLst>
              <a:ext uri="{FF2B5EF4-FFF2-40B4-BE49-F238E27FC236}">
                <a16:creationId xmlns:a16="http://schemas.microsoft.com/office/drawing/2014/main" id="{F8CEA32C-86F1-4558-8D03-BCFF40ACEB99}"/>
              </a:ext>
            </a:extLst>
          </p:cNvPr>
          <p:cNvSpPr/>
          <p:nvPr/>
        </p:nvSpPr>
        <p:spPr>
          <a:xfrm>
            <a:off x="6955614" y="2635370"/>
            <a:ext cx="232050" cy="2432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E4C4F4-A56C-4C72-B2A3-6950A76734FC}"/>
              </a:ext>
            </a:extLst>
          </p:cNvPr>
          <p:cNvSpPr txBox="1"/>
          <p:nvPr/>
        </p:nvSpPr>
        <p:spPr>
          <a:xfrm>
            <a:off x="7187664" y="2508003"/>
            <a:ext cx="474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calculating the channel Bhattacharyya parameter under a certain channel erasure probability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8C78901-CF03-4E48-9DF9-B1A12C440944}"/>
                  </a:ext>
                </a:extLst>
              </p:cNvPr>
              <p:cNvSpPr txBox="1"/>
              <p:nvPr/>
            </p:nvSpPr>
            <p:spPr>
              <a:xfrm>
                <a:off x="1998154" y="4471692"/>
                <a:ext cx="951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8C78901-CF03-4E48-9DF9-B1A12C440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154" y="4471692"/>
                <a:ext cx="951414" cy="276999"/>
              </a:xfrm>
              <a:prstGeom prst="rect">
                <a:avLst/>
              </a:prstGeom>
              <a:blipFill>
                <a:blip r:embed="rId4"/>
                <a:stretch>
                  <a:fillRect l="-5769" t="-4444" r="-897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342A552-1CF3-48FC-A096-ABA631B405E8}"/>
                  </a:ext>
                </a:extLst>
              </p:cNvPr>
              <p:cNvSpPr txBox="1"/>
              <p:nvPr/>
            </p:nvSpPr>
            <p:spPr>
              <a:xfrm>
                <a:off x="3802477" y="4471692"/>
                <a:ext cx="630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342A552-1CF3-48FC-A096-ABA631B40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77" y="4471692"/>
                <a:ext cx="630814" cy="276999"/>
              </a:xfrm>
              <a:prstGeom prst="rect">
                <a:avLst/>
              </a:prstGeom>
              <a:blipFill>
                <a:blip r:embed="rId5"/>
                <a:stretch>
                  <a:fillRect l="-8738" r="-8738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1A06E0-B78B-4D22-B7F5-F4A896E33926}"/>
                  </a:ext>
                </a:extLst>
              </p:cNvPr>
              <p:cNvSpPr txBox="1"/>
              <p:nvPr/>
            </p:nvSpPr>
            <p:spPr>
              <a:xfrm>
                <a:off x="4004455" y="5116163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1A06E0-B78B-4D22-B7F5-F4A896E33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455" y="5116163"/>
                <a:ext cx="226857" cy="276999"/>
              </a:xfrm>
              <a:prstGeom prst="rect">
                <a:avLst/>
              </a:prstGeom>
              <a:blipFill>
                <a:blip r:embed="rId6"/>
                <a:stretch>
                  <a:fillRect l="-27027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9657E0C-EB73-4C70-A0E8-6C33A12C3B06}"/>
                  </a:ext>
                </a:extLst>
              </p:cNvPr>
              <p:cNvSpPr txBox="1"/>
              <p:nvPr/>
            </p:nvSpPr>
            <p:spPr>
              <a:xfrm>
                <a:off x="8689649" y="4454718"/>
                <a:ext cx="951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9657E0C-EB73-4C70-A0E8-6C33A12C3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49" y="4454718"/>
                <a:ext cx="951414" cy="276999"/>
              </a:xfrm>
              <a:prstGeom prst="rect">
                <a:avLst/>
              </a:prstGeom>
              <a:blipFill>
                <a:blip r:embed="rId7"/>
                <a:stretch>
                  <a:fillRect l="-5096" t="-2222" r="-828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C80DB3E-5DC7-4EBC-8629-8E9B003E5D7D}"/>
                  </a:ext>
                </a:extLst>
              </p:cNvPr>
              <p:cNvSpPr txBox="1"/>
              <p:nvPr/>
            </p:nvSpPr>
            <p:spPr>
              <a:xfrm>
                <a:off x="10430817" y="4436648"/>
                <a:ext cx="630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C80DB3E-5DC7-4EBC-8629-8E9B003E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817" y="4436648"/>
                <a:ext cx="630814" cy="276999"/>
              </a:xfrm>
              <a:prstGeom prst="rect">
                <a:avLst/>
              </a:prstGeom>
              <a:blipFill>
                <a:blip r:embed="rId8"/>
                <a:stretch>
                  <a:fillRect l="-7692" r="-865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D371D1A-4BF3-493F-AC37-9A1D016DF42A}"/>
                  </a:ext>
                </a:extLst>
              </p:cNvPr>
              <p:cNvSpPr txBox="1"/>
              <p:nvPr/>
            </p:nvSpPr>
            <p:spPr>
              <a:xfrm>
                <a:off x="8849949" y="5128406"/>
                <a:ext cx="630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D371D1A-4BF3-493F-AC37-9A1D016DF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949" y="5128406"/>
                <a:ext cx="630814" cy="276999"/>
              </a:xfrm>
              <a:prstGeom prst="rect">
                <a:avLst/>
              </a:prstGeom>
              <a:blipFill>
                <a:blip r:embed="rId9"/>
                <a:stretch>
                  <a:fillRect l="-8738" r="-8738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C11A016-CDD5-46F5-BB77-2539D651AA40}"/>
                  </a:ext>
                </a:extLst>
              </p:cNvPr>
              <p:cNvSpPr txBox="1"/>
              <p:nvPr/>
            </p:nvSpPr>
            <p:spPr>
              <a:xfrm>
                <a:off x="10329820" y="5128406"/>
                <a:ext cx="951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C11A016-CDD5-46F5-BB77-2539D651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820" y="5128406"/>
                <a:ext cx="951414" cy="276999"/>
              </a:xfrm>
              <a:prstGeom prst="rect">
                <a:avLst/>
              </a:prstGeom>
              <a:blipFill>
                <a:blip r:embed="rId10"/>
                <a:stretch>
                  <a:fillRect l="-5769" t="-2174" r="-89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28902E7-FA13-47BC-9CA8-879629BDBAAC}"/>
              </a:ext>
            </a:extLst>
          </p:cNvPr>
          <p:cNvSpPr txBox="1"/>
          <p:nvPr/>
        </p:nvSpPr>
        <p:spPr>
          <a:xfrm>
            <a:off x="6647953" y="5848912"/>
            <a:ext cx="5286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 particular, if the channel Bhattacharyya parameter is 0.5, only half Bhattacharyya parameters of N channels need to be calculated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F1B7B9-BC04-498B-8712-5481CDF25ACF}"/>
              </a:ext>
            </a:extLst>
          </p:cNvPr>
          <p:cNvSpPr txBox="1"/>
          <p:nvPr/>
        </p:nvSpPr>
        <p:spPr>
          <a:xfrm>
            <a:off x="2151309" y="3444615"/>
            <a:ext cx="192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Table 1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A1BF8A-CFE3-410C-95B1-4B1E88E98A40}"/>
              </a:ext>
            </a:extLst>
          </p:cNvPr>
          <p:cNvSpPr txBox="1"/>
          <p:nvPr/>
        </p:nvSpPr>
        <p:spPr>
          <a:xfrm>
            <a:off x="9027393" y="3473065"/>
            <a:ext cx="192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Table 2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-25400" y="2170430"/>
            <a:ext cx="12242800" cy="2262505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9" name="PA_背景音乐220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" y="-1444172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PA_文本框 44"/>
          <p:cNvSpPr txBox="1"/>
          <p:nvPr>
            <p:custDataLst>
              <p:tags r:id="rId5"/>
            </p:custDataLst>
          </p:nvPr>
        </p:nvSpPr>
        <p:spPr>
          <a:xfrm>
            <a:off x="13104779" y="774948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延时符</a:t>
            </a:r>
          </a:p>
        </p:txBody>
      </p:sp>
      <p:pic>
        <p:nvPicPr>
          <p:cNvPr id="1026" name="PA_图片 2" descr="C:\Users\miro.wu\Desktop\图片2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13" y="1350701"/>
            <a:ext cx="5378861" cy="37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PA_文本框 15"/>
          <p:cNvSpPr txBox="1"/>
          <p:nvPr>
            <p:custDataLst>
              <p:tags r:id="rId7"/>
            </p:custDataLst>
          </p:nvPr>
        </p:nvSpPr>
        <p:spPr>
          <a:xfrm>
            <a:off x="765707" y="2735898"/>
            <a:ext cx="6769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6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Thanks</a:t>
            </a:r>
            <a:endParaRPr lang="zh-CN" altLang="en-US" sz="60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>
                    <p:cTn id="26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4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>
                    <p:cTn id="26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45" grpId="0"/>
          <p:bldP spid="4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23999"/>
            <a:ext cx="5199961" cy="328302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5303" y="3025649"/>
            <a:ext cx="348935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32424" y="1802563"/>
            <a:ext cx="557049" cy="557049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37529" y="1918178"/>
            <a:ext cx="557049" cy="557049"/>
          </a:xfrm>
          <a:prstGeom prst="rect">
            <a:avLst/>
          </a:prstGeom>
          <a:noFill/>
          <a:ln w="19050"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23562" y="3046036"/>
            <a:ext cx="557049" cy="557049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667" y="3161651"/>
            <a:ext cx="557049" cy="557049"/>
          </a:xfrm>
          <a:prstGeom prst="rect">
            <a:avLst/>
          </a:prstGeom>
          <a:noFill/>
          <a:ln w="19050"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32424" y="4400525"/>
            <a:ext cx="557049" cy="557049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7529" y="4516140"/>
            <a:ext cx="557049" cy="557049"/>
          </a:xfrm>
          <a:prstGeom prst="rect">
            <a:avLst/>
          </a:prstGeom>
          <a:noFill/>
          <a:ln w="19050"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5595617" y="1883884"/>
            <a:ext cx="0" cy="3117774"/>
          </a:xfrm>
          <a:prstGeom prst="line">
            <a:avLst/>
          </a:prstGeom>
          <a:ln>
            <a:solidFill>
              <a:srgbClr val="D3381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"/>
          <p:cNvSpPr txBox="1"/>
          <p:nvPr/>
        </p:nvSpPr>
        <p:spPr>
          <a:xfrm>
            <a:off x="6604918" y="1900456"/>
            <a:ext cx="303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28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0"/>
          <p:cNvSpPr txBox="1"/>
          <p:nvPr/>
        </p:nvSpPr>
        <p:spPr>
          <a:xfrm>
            <a:off x="6596527" y="2950748"/>
            <a:ext cx="5058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Complementarity of Bhattacharyya Parameters</a:t>
            </a:r>
            <a:endParaRPr lang="zh-CN" altLang="en-US" sz="28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1"/>
          <p:cNvSpPr txBox="1"/>
          <p:nvPr/>
        </p:nvSpPr>
        <p:spPr>
          <a:xfrm>
            <a:off x="6599015" y="4494751"/>
            <a:ext cx="550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Advantages of the Algorithm</a:t>
            </a:r>
            <a:endParaRPr lang="zh-CN" altLang="en-US" sz="28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702637">
            <a:off x="5375634" y="1718553"/>
            <a:ext cx="1905196" cy="1905198"/>
          </a:xfrm>
          <a:prstGeom prst="rect">
            <a:avLst/>
          </a:prstGeom>
          <a:solidFill>
            <a:schemeClr val="bg1"/>
          </a:solidFill>
          <a:ln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686970">
            <a:off x="4885174" y="1711506"/>
            <a:ext cx="1905196" cy="190519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00" dirty="0"/>
          </a:p>
        </p:txBody>
      </p:sp>
      <p:sp>
        <p:nvSpPr>
          <p:cNvPr id="9" name="文本框 4"/>
          <p:cNvSpPr txBox="1"/>
          <p:nvPr/>
        </p:nvSpPr>
        <p:spPr>
          <a:xfrm>
            <a:off x="5220189" y="2077310"/>
            <a:ext cx="1236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4490603" y="4201637"/>
            <a:ext cx="375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0" y="144870"/>
            <a:ext cx="696029" cy="402351"/>
            <a:chOff x="3648844" y="1995382"/>
            <a:chExt cx="4888724" cy="2548741"/>
          </a:xfrm>
        </p:grpSpPr>
        <p:sp>
          <p:nvSpPr>
            <p:cNvPr id="3" name="iṩļíḍé"/>
            <p:cNvSpPr/>
            <p:nvPr/>
          </p:nvSpPr>
          <p:spPr bwMode="auto">
            <a:xfrm>
              <a:off x="5332354" y="2090581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4" name="îṥḷíḍe"/>
            <p:cNvSpPr/>
            <p:nvPr/>
          </p:nvSpPr>
          <p:spPr bwMode="auto">
            <a:xfrm flipV="1">
              <a:off x="5332354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5" name="ïš1íḓe"/>
            <p:cNvSpPr/>
            <p:nvPr/>
          </p:nvSpPr>
          <p:spPr>
            <a:xfrm>
              <a:off x="3648844" y="2090579"/>
              <a:ext cx="2446115" cy="2453544"/>
            </a:xfrm>
            <a:prstGeom prst="diamond">
              <a:avLst/>
            </a:prstGeom>
            <a:solidFill>
              <a:srgbClr val="D3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6" name="îs1ïḍé"/>
            <p:cNvSpPr/>
            <p:nvPr/>
          </p:nvSpPr>
          <p:spPr bwMode="auto">
            <a:xfrm>
              <a:off x="6146558" y="2090581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7" name="îsľîdè"/>
            <p:cNvSpPr/>
            <p:nvPr/>
          </p:nvSpPr>
          <p:spPr bwMode="auto">
            <a:xfrm flipV="1">
              <a:off x="6146558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8" name="iṣḻiḍè"/>
            <p:cNvSpPr/>
            <p:nvPr/>
          </p:nvSpPr>
          <p:spPr bwMode="auto">
            <a:xfrm>
              <a:off x="6960760" y="2090579"/>
              <a:ext cx="1576808" cy="1226769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9" name="íşḻiḋê"/>
            <p:cNvSpPr/>
            <p:nvPr/>
          </p:nvSpPr>
          <p:spPr bwMode="auto">
            <a:xfrm flipV="1">
              <a:off x="6960761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280754" y="1995382"/>
              <a:ext cx="471648" cy="472390"/>
              <a:chOff x="8205668" y="1293666"/>
              <a:chExt cx="471648" cy="472390"/>
            </a:xfrm>
          </p:grpSpPr>
          <p:sp>
            <p:nvSpPr>
              <p:cNvPr id="27" name="iṧľîďé"/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8" name="iśḷíḍé"/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îṥḷïḋe"/>
            <p:cNvSpPr/>
            <p:nvPr/>
          </p:nvSpPr>
          <p:spPr bwMode="auto">
            <a:xfrm>
              <a:off x="4418728" y="2949426"/>
              <a:ext cx="906344" cy="735852"/>
            </a:xfrm>
            <a:custGeom>
              <a:avLst/>
              <a:gdLst>
                <a:gd name="T0" fmla="*/ 331 w 412"/>
                <a:gd name="T1" fmla="*/ 20 h 335"/>
                <a:gd name="T2" fmla="*/ 330 w 412"/>
                <a:gd name="T3" fmla="*/ 0 h 335"/>
                <a:gd name="T4" fmla="*/ 207 w 412"/>
                <a:gd name="T5" fmla="*/ 0 h 335"/>
                <a:gd name="T6" fmla="*/ 207 w 412"/>
                <a:gd name="T7" fmla="*/ 0 h 335"/>
                <a:gd name="T8" fmla="*/ 206 w 412"/>
                <a:gd name="T9" fmla="*/ 0 h 335"/>
                <a:gd name="T10" fmla="*/ 206 w 412"/>
                <a:gd name="T11" fmla="*/ 0 h 335"/>
                <a:gd name="T12" fmla="*/ 206 w 412"/>
                <a:gd name="T13" fmla="*/ 0 h 335"/>
                <a:gd name="T14" fmla="*/ 82 w 412"/>
                <a:gd name="T15" fmla="*/ 0 h 335"/>
                <a:gd name="T16" fmla="*/ 82 w 412"/>
                <a:gd name="T17" fmla="*/ 20 h 335"/>
                <a:gd name="T18" fmla="*/ 0 w 412"/>
                <a:gd name="T19" fmla="*/ 20 h 335"/>
                <a:gd name="T20" fmla="*/ 0 w 412"/>
                <a:gd name="T21" fmla="*/ 34 h 335"/>
                <a:gd name="T22" fmla="*/ 45 w 412"/>
                <a:gd name="T23" fmla="*/ 149 h 335"/>
                <a:gd name="T24" fmla="*/ 115 w 412"/>
                <a:gd name="T25" fmla="*/ 174 h 335"/>
                <a:gd name="T26" fmla="*/ 128 w 412"/>
                <a:gd name="T27" fmla="*/ 174 h 335"/>
                <a:gd name="T28" fmla="*/ 182 w 412"/>
                <a:gd name="T29" fmla="*/ 218 h 335"/>
                <a:gd name="T30" fmla="*/ 182 w 412"/>
                <a:gd name="T31" fmla="*/ 277 h 335"/>
                <a:gd name="T32" fmla="*/ 122 w 412"/>
                <a:gd name="T33" fmla="*/ 277 h 335"/>
                <a:gd name="T34" fmla="*/ 122 w 412"/>
                <a:gd name="T35" fmla="*/ 314 h 335"/>
                <a:gd name="T36" fmla="*/ 102 w 412"/>
                <a:gd name="T37" fmla="*/ 314 h 335"/>
                <a:gd name="T38" fmla="*/ 102 w 412"/>
                <a:gd name="T39" fmla="*/ 335 h 335"/>
                <a:gd name="T40" fmla="*/ 206 w 412"/>
                <a:gd name="T41" fmla="*/ 335 h 335"/>
                <a:gd name="T42" fmla="*/ 207 w 412"/>
                <a:gd name="T43" fmla="*/ 335 h 335"/>
                <a:gd name="T44" fmla="*/ 310 w 412"/>
                <a:gd name="T45" fmla="*/ 335 h 335"/>
                <a:gd name="T46" fmla="*/ 310 w 412"/>
                <a:gd name="T47" fmla="*/ 314 h 335"/>
                <a:gd name="T48" fmla="*/ 290 w 412"/>
                <a:gd name="T49" fmla="*/ 314 h 335"/>
                <a:gd name="T50" fmla="*/ 290 w 412"/>
                <a:gd name="T51" fmla="*/ 277 h 335"/>
                <a:gd name="T52" fmla="*/ 231 w 412"/>
                <a:gd name="T53" fmla="*/ 277 h 335"/>
                <a:gd name="T54" fmla="*/ 231 w 412"/>
                <a:gd name="T55" fmla="*/ 218 h 335"/>
                <a:gd name="T56" fmla="*/ 285 w 412"/>
                <a:gd name="T57" fmla="*/ 174 h 335"/>
                <a:gd name="T58" fmla="*/ 297 w 412"/>
                <a:gd name="T59" fmla="*/ 174 h 335"/>
                <a:gd name="T60" fmla="*/ 367 w 412"/>
                <a:gd name="T61" fmla="*/ 149 h 335"/>
                <a:gd name="T62" fmla="*/ 412 w 412"/>
                <a:gd name="T63" fmla="*/ 34 h 335"/>
                <a:gd name="T64" fmla="*/ 412 w 412"/>
                <a:gd name="T65" fmla="*/ 20 h 335"/>
                <a:gd name="T66" fmla="*/ 331 w 412"/>
                <a:gd name="T67" fmla="*/ 20 h 335"/>
                <a:gd name="T68" fmla="*/ 63 w 412"/>
                <a:gd name="T69" fmla="*/ 129 h 335"/>
                <a:gd name="T70" fmla="*/ 28 w 412"/>
                <a:gd name="T71" fmla="*/ 47 h 335"/>
                <a:gd name="T72" fmla="*/ 83 w 412"/>
                <a:gd name="T73" fmla="*/ 47 h 335"/>
                <a:gd name="T74" fmla="*/ 104 w 412"/>
                <a:gd name="T75" fmla="*/ 132 h 335"/>
                <a:gd name="T76" fmla="*/ 111 w 412"/>
                <a:gd name="T77" fmla="*/ 147 h 335"/>
                <a:gd name="T78" fmla="*/ 63 w 412"/>
                <a:gd name="T79" fmla="*/ 129 h 335"/>
                <a:gd name="T80" fmla="*/ 349 w 412"/>
                <a:gd name="T81" fmla="*/ 129 h 335"/>
                <a:gd name="T82" fmla="*/ 301 w 412"/>
                <a:gd name="T83" fmla="*/ 147 h 335"/>
                <a:gd name="T84" fmla="*/ 308 w 412"/>
                <a:gd name="T85" fmla="*/ 132 h 335"/>
                <a:gd name="T86" fmla="*/ 329 w 412"/>
                <a:gd name="T87" fmla="*/ 47 h 335"/>
                <a:gd name="T88" fmla="*/ 384 w 412"/>
                <a:gd name="T89" fmla="*/ 47 h 335"/>
                <a:gd name="T90" fmla="*/ 349 w 412"/>
                <a:gd name="T91" fmla="*/ 12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2" h="335">
                  <a:moveTo>
                    <a:pt x="331" y="20"/>
                  </a:moveTo>
                  <a:cubicBezTo>
                    <a:pt x="331" y="8"/>
                    <a:pt x="330" y="0"/>
                    <a:pt x="330" y="0"/>
                  </a:cubicBezTo>
                  <a:lnTo>
                    <a:pt x="207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82" y="0"/>
                  </a:lnTo>
                  <a:cubicBezTo>
                    <a:pt x="82" y="0"/>
                    <a:pt x="82" y="8"/>
                    <a:pt x="82" y="20"/>
                  </a:cubicBezTo>
                  <a:lnTo>
                    <a:pt x="0" y="20"/>
                  </a:lnTo>
                  <a:lnTo>
                    <a:pt x="0" y="34"/>
                  </a:lnTo>
                  <a:cubicBezTo>
                    <a:pt x="0" y="37"/>
                    <a:pt x="1" y="110"/>
                    <a:pt x="45" y="149"/>
                  </a:cubicBezTo>
                  <a:cubicBezTo>
                    <a:pt x="64" y="166"/>
                    <a:pt x="87" y="174"/>
                    <a:pt x="115" y="174"/>
                  </a:cubicBezTo>
                  <a:cubicBezTo>
                    <a:pt x="119" y="174"/>
                    <a:pt x="123" y="174"/>
                    <a:pt x="128" y="174"/>
                  </a:cubicBezTo>
                  <a:cubicBezTo>
                    <a:pt x="143" y="195"/>
                    <a:pt x="161" y="210"/>
                    <a:pt x="182" y="218"/>
                  </a:cubicBezTo>
                  <a:lnTo>
                    <a:pt x="182" y="277"/>
                  </a:lnTo>
                  <a:lnTo>
                    <a:pt x="122" y="277"/>
                  </a:lnTo>
                  <a:lnTo>
                    <a:pt x="122" y="314"/>
                  </a:lnTo>
                  <a:lnTo>
                    <a:pt x="102" y="314"/>
                  </a:lnTo>
                  <a:lnTo>
                    <a:pt x="102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310" y="335"/>
                  </a:lnTo>
                  <a:lnTo>
                    <a:pt x="310" y="314"/>
                  </a:lnTo>
                  <a:lnTo>
                    <a:pt x="290" y="314"/>
                  </a:lnTo>
                  <a:lnTo>
                    <a:pt x="290" y="277"/>
                  </a:lnTo>
                  <a:lnTo>
                    <a:pt x="231" y="277"/>
                  </a:lnTo>
                  <a:lnTo>
                    <a:pt x="231" y="218"/>
                  </a:lnTo>
                  <a:cubicBezTo>
                    <a:pt x="251" y="210"/>
                    <a:pt x="269" y="195"/>
                    <a:pt x="285" y="174"/>
                  </a:cubicBezTo>
                  <a:cubicBezTo>
                    <a:pt x="289" y="174"/>
                    <a:pt x="293" y="174"/>
                    <a:pt x="297" y="174"/>
                  </a:cubicBezTo>
                  <a:cubicBezTo>
                    <a:pt x="325" y="174"/>
                    <a:pt x="348" y="166"/>
                    <a:pt x="367" y="149"/>
                  </a:cubicBezTo>
                  <a:cubicBezTo>
                    <a:pt x="412" y="110"/>
                    <a:pt x="412" y="37"/>
                    <a:pt x="412" y="34"/>
                  </a:cubicBezTo>
                  <a:lnTo>
                    <a:pt x="412" y="20"/>
                  </a:lnTo>
                  <a:lnTo>
                    <a:pt x="331" y="20"/>
                  </a:lnTo>
                  <a:close/>
                  <a:moveTo>
                    <a:pt x="63" y="129"/>
                  </a:moveTo>
                  <a:cubicBezTo>
                    <a:pt x="38" y="107"/>
                    <a:pt x="30" y="68"/>
                    <a:pt x="28" y="47"/>
                  </a:cubicBezTo>
                  <a:lnTo>
                    <a:pt x="83" y="47"/>
                  </a:lnTo>
                  <a:cubicBezTo>
                    <a:pt x="86" y="73"/>
                    <a:pt x="91" y="105"/>
                    <a:pt x="104" y="132"/>
                  </a:cubicBezTo>
                  <a:cubicBezTo>
                    <a:pt x="106" y="138"/>
                    <a:pt x="109" y="142"/>
                    <a:pt x="111" y="147"/>
                  </a:cubicBezTo>
                  <a:cubicBezTo>
                    <a:pt x="92" y="146"/>
                    <a:pt x="76" y="140"/>
                    <a:pt x="63" y="129"/>
                  </a:cubicBezTo>
                  <a:close/>
                  <a:moveTo>
                    <a:pt x="349" y="129"/>
                  </a:moveTo>
                  <a:cubicBezTo>
                    <a:pt x="336" y="141"/>
                    <a:pt x="320" y="146"/>
                    <a:pt x="301" y="147"/>
                  </a:cubicBezTo>
                  <a:cubicBezTo>
                    <a:pt x="304" y="142"/>
                    <a:pt x="306" y="138"/>
                    <a:pt x="308" y="132"/>
                  </a:cubicBezTo>
                  <a:cubicBezTo>
                    <a:pt x="321" y="105"/>
                    <a:pt x="327" y="73"/>
                    <a:pt x="329" y="47"/>
                  </a:cubicBezTo>
                  <a:lnTo>
                    <a:pt x="384" y="47"/>
                  </a:lnTo>
                  <a:cubicBezTo>
                    <a:pt x="382" y="68"/>
                    <a:pt x="375" y="107"/>
                    <a:pt x="349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915505" y="1995382"/>
              <a:ext cx="471648" cy="472390"/>
              <a:chOff x="8205668" y="1293666"/>
              <a:chExt cx="471648" cy="472390"/>
            </a:xfrm>
          </p:grpSpPr>
          <p:sp>
            <p:nvSpPr>
              <p:cNvPr id="35" name="iṧľîďé"/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6" name="iśḷíḍé"/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146557" y="4066929"/>
              <a:ext cx="471648" cy="472390"/>
              <a:chOff x="8205668" y="1293666"/>
              <a:chExt cx="471648" cy="472390"/>
            </a:xfrm>
          </p:grpSpPr>
          <p:sp>
            <p:nvSpPr>
              <p:cNvPr id="38" name="iṧľîďé"/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9" name="iśḷíḍé"/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3CA5D09-0A82-4386-BD55-316EDB1541BF}"/>
              </a:ext>
            </a:extLst>
          </p:cNvPr>
          <p:cNvSpPr txBox="1"/>
          <p:nvPr/>
        </p:nvSpPr>
        <p:spPr>
          <a:xfrm>
            <a:off x="704675" y="115214"/>
            <a:ext cx="397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Channel polarization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圆角矩形 1">
            <a:extLst>
              <a:ext uri="{FF2B5EF4-FFF2-40B4-BE49-F238E27FC236}">
                <a16:creationId xmlns:a16="http://schemas.microsoft.com/office/drawing/2014/main" id="{A0116B3A-4744-4DF4-9BB4-6C52C8EB91E1}"/>
              </a:ext>
            </a:extLst>
          </p:cNvPr>
          <p:cNvSpPr/>
          <p:nvPr/>
        </p:nvSpPr>
        <p:spPr>
          <a:xfrm>
            <a:off x="2073267" y="1041235"/>
            <a:ext cx="2335530" cy="1798955"/>
          </a:xfrm>
          <a:prstGeom prst="roundRect">
            <a:avLst/>
          </a:prstGeom>
          <a:solidFill>
            <a:srgbClr val="006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Polar codes</a:t>
            </a:r>
            <a:endParaRPr lang="zh-CN" altLang="en-US" sz="4000" dirty="0"/>
          </a:p>
        </p:txBody>
      </p:sp>
      <p:sp>
        <p:nvSpPr>
          <p:cNvPr id="32" name="圆角矩形 2">
            <a:extLst>
              <a:ext uri="{FF2B5EF4-FFF2-40B4-BE49-F238E27FC236}">
                <a16:creationId xmlns:a16="http://schemas.microsoft.com/office/drawing/2014/main" id="{DDE0F095-C5E9-40D6-BA3A-3DE1166942E6}"/>
              </a:ext>
            </a:extLst>
          </p:cNvPr>
          <p:cNvSpPr/>
          <p:nvPr/>
        </p:nvSpPr>
        <p:spPr>
          <a:xfrm>
            <a:off x="8105767" y="1100925"/>
            <a:ext cx="2296160" cy="1739265"/>
          </a:xfrm>
          <a:prstGeom prst="roundRect">
            <a:avLst/>
          </a:prstGeom>
          <a:solidFill>
            <a:srgbClr val="778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/>
              <a:t>5G</a:t>
            </a:r>
          </a:p>
        </p:txBody>
      </p:sp>
      <p:sp>
        <p:nvSpPr>
          <p:cNvPr id="47" name="右箭头 3">
            <a:extLst>
              <a:ext uri="{FF2B5EF4-FFF2-40B4-BE49-F238E27FC236}">
                <a16:creationId xmlns:a16="http://schemas.microsoft.com/office/drawing/2014/main" id="{3F65D55F-DE22-41EB-BB5C-E31E7D3852E9}"/>
              </a:ext>
            </a:extLst>
          </p:cNvPr>
          <p:cNvSpPr/>
          <p:nvPr/>
        </p:nvSpPr>
        <p:spPr>
          <a:xfrm>
            <a:off x="5293352" y="1796250"/>
            <a:ext cx="2136775" cy="6064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DA68C26-E450-4ADB-B981-EF04DB1D2754}"/>
              </a:ext>
            </a:extLst>
          </p:cNvPr>
          <p:cNvSpPr txBox="1"/>
          <p:nvPr/>
        </p:nvSpPr>
        <p:spPr>
          <a:xfrm>
            <a:off x="4990441" y="1365749"/>
            <a:ext cx="292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achieve channel capacity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0C0A71-A298-4C7B-A01E-3C737A2F5B0C}"/>
              </a:ext>
            </a:extLst>
          </p:cNvPr>
          <p:cNvSpPr txBox="1"/>
          <p:nvPr/>
        </p:nvSpPr>
        <p:spPr>
          <a:xfrm>
            <a:off x="5716191" y="2402675"/>
            <a:ext cx="108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B-DMCS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5B5A07-C6F6-4CBF-BE1E-FA77E05429F0}"/>
              </a:ext>
            </a:extLst>
          </p:cNvPr>
          <p:cNvSpPr txBox="1"/>
          <p:nvPr/>
        </p:nvSpPr>
        <p:spPr>
          <a:xfrm>
            <a:off x="422761" y="3198167"/>
            <a:ext cx="346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Channel polarization</a:t>
            </a:r>
            <a:endParaRPr lang="zh-CN" altLang="en-US" sz="2400" dirty="0"/>
          </a:p>
        </p:txBody>
      </p:sp>
      <p:sp>
        <p:nvSpPr>
          <p:cNvPr id="12" name="星形: 四角 11">
            <a:extLst>
              <a:ext uri="{FF2B5EF4-FFF2-40B4-BE49-F238E27FC236}">
                <a16:creationId xmlns:a16="http://schemas.microsoft.com/office/drawing/2014/main" id="{80906C35-5579-4A7B-B42B-1B1343DD44D7}"/>
              </a:ext>
            </a:extLst>
          </p:cNvPr>
          <p:cNvSpPr/>
          <p:nvPr/>
        </p:nvSpPr>
        <p:spPr>
          <a:xfrm>
            <a:off x="109612" y="3313651"/>
            <a:ext cx="294559" cy="285226"/>
          </a:xfrm>
          <a:prstGeom prst="star4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2459F58-D78F-4FF1-95B6-6725D142BAFE}"/>
              </a:ext>
            </a:extLst>
          </p:cNvPr>
          <p:cNvSpPr txBox="1"/>
          <p:nvPr/>
        </p:nvSpPr>
        <p:spPr>
          <a:xfrm>
            <a:off x="471531" y="4756558"/>
            <a:ext cx="131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channels</a:t>
            </a:r>
            <a:endParaRPr lang="zh-CN" altLang="en-US" sz="2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97FEDD8-E4DC-472D-877D-C268DC572C14}"/>
              </a:ext>
            </a:extLst>
          </p:cNvPr>
          <p:cNvCxnSpPr>
            <a:cxnSpLocks/>
          </p:cNvCxnSpPr>
          <p:nvPr/>
        </p:nvCxnSpPr>
        <p:spPr>
          <a:xfrm>
            <a:off x="1786854" y="5004169"/>
            <a:ext cx="1124126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>
            <a:extLst>
              <a:ext uri="{FF2B5EF4-FFF2-40B4-BE49-F238E27FC236}">
                <a16:creationId xmlns:a16="http://schemas.microsoft.com/office/drawing/2014/main" id="{C2C25111-0E7E-4145-B5E9-A9779739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07" y="4296574"/>
            <a:ext cx="1480715" cy="140111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6A95BCA-9C1A-4A9C-8B89-43E53FEA8035}"/>
              </a:ext>
            </a:extLst>
          </p:cNvPr>
          <p:cNvSpPr txBox="1"/>
          <p:nvPr/>
        </p:nvSpPr>
        <p:spPr>
          <a:xfrm>
            <a:off x="2856897" y="5923230"/>
            <a:ext cx="191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(Polarization unit)</a:t>
            </a:r>
            <a:endParaRPr lang="zh-CN" altLang="en-US" dirty="0"/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37D0098B-70C4-49DF-A72A-F77B40B83024}"/>
              </a:ext>
            </a:extLst>
          </p:cNvPr>
          <p:cNvCxnSpPr>
            <a:cxnSpLocks/>
          </p:cNvCxnSpPr>
          <p:nvPr/>
        </p:nvCxnSpPr>
        <p:spPr>
          <a:xfrm>
            <a:off x="4681057" y="5004169"/>
            <a:ext cx="1124126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B607C8DB-8731-42E2-A0B9-C1150528BEB8}"/>
              </a:ext>
            </a:extLst>
          </p:cNvPr>
          <p:cNvSpPr txBox="1"/>
          <p:nvPr/>
        </p:nvSpPr>
        <p:spPr>
          <a:xfrm>
            <a:off x="5805183" y="4812467"/>
            <a:ext cx="183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Channel capacity</a:t>
            </a:r>
            <a:endParaRPr lang="zh-CN" altLang="en-US" dirty="0"/>
          </a:p>
        </p:txBody>
      </p:sp>
      <p:cxnSp>
        <p:nvCxnSpPr>
          <p:cNvPr id="22" name="连接符: 曲线 21">
            <a:extLst>
              <a:ext uri="{FF2B5EF4-FFF2-40B4-BE49-F238E27FC236}">
                <a16:creationId xmlns:a16="http://schemas.microsoft.com/office/drawing/2014/main" id="{220B6FE5-F60D-4517-9084-3DE0584FE78E}"/>
              </a:ext>
            </a:extLst>
          </p:cNvPr>
          <p:cNvCxnSpPr>
            <a:cxnSpLocks/>
          </p:cNvCxnSpPr>
          <p:nvPr/>
        </p:nvCxnSpPr>
        <p:spPr>
          <a:xfrm flipV="1">
            <a:off x="7564677" y="4175651"/>
            <a:ext cx="1084373" cy="833913"/>
          </a:xfrm>
          <a:prstGeom prst="curved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曲线 59">
            <a:extLst>
              <a:ext uri="{FF2B5EF4-FFF2-40B4-BE49-F238E27FC236}">
                <a16:creationId xmlns:a16="http://schemas.microsoft.com/office/drawing/2014/main" id="{A1F55A13-3926-462F-8E2E-7E41AA35389C}"/>
              </a:ext>
            </a:extLst>
          </p:cNvPr>
          <p:cNvCxnSpPr>
            <a:cxnSpLocks/>
          </p:cNvCxnSpPr>
          <p:nvPr/>
        </p:nvCxnSpPr>
        <p:spPr>
          <a:xfrm>
            <a:off x="7575068" y="5050582"/>
            <a:ext cx="998481" cy="87264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>
            <a:extLst>
              <a:ext uri="{FF2B5EF4-FFF2-40B4-BE49-F238E27FC236}">
                <a16:creationId xmlns:a16="http://schemas.microsoft.com/office/drawing/2014/main" id="{BB68F6EA-2710-4496-817D-27D2977AEAAA}"/>
              </a:ext>
            </a:extLst>
          </p:cNvPr>
          <p:cNvSpPr/>
          <p:nvPr/>
        </p:nvSpPr>
        <p:spPr>
          <a:xfrm>
            <a:off x="7910818" y="3990985"/>
            <a:ext cx="354563" cy="3693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</a:t>
            </a: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1FBB7BD3-6771-4309-89CC-66655D4AFA40}"/>
              </a:ext>
            </a:extLst>
          </p:cNvPr>
          <p:cNvSpPr/>
          <p:nvPr/>
        </p:nvSpPr>
        <p:spPr>
          <a:xfrm>
            <a:off x="7877262" y="5779582"/>
            <a:ext cx="388119" cy="3693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C00F503-B3B9-4821-A0E1-1D645EC82E01}"/>
              </a:ext>
            </a:extLst>
          </p:cNvPr>
          <p:cNvSpPr txBox="1"/>
          <p:nvPr/>
        </p:nvSpPr>
        <p:spPr>
          <a:xfrm>
            <a:off x="8573549" y="3977733"/>
            <a:ext cx="36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noise channels: transmit frozen bits.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668D17A-E316-4EDB-A00C-F80B856EA96A}"/>
              </a:ext>
            </a:extLst>
          </p:cNvPr>
          <p:cNvSpPr txBox="1"/>
          <p:nvPr/>
        </p:nvSpPr>
        <p:spPr>
          <a:xfrm>
            <a:off x="8496047" y="5727437"/>
            <a:ext cx="391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No-noise channels: transmit information bits.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8" grpId="0"/>
      <p:bldP spid="20" grpId="0"/>
      <p:bldP spid="61" grpId="0" animBg="1"/>
      <p:bldP spid="62" grpId="0" animBg="1"/>
      <p:bldP spid="30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ṥḷíḋe"/>
          <p:cNvSpPr txBox="1"/>
          <p:nvPr/>
        </p:nvSpPr>
        <p:spPr>
          <a:xfrm>
            <a:off x="536913" y="3270679"/>
            <a:ext cx="10845800" cy="455557"/>
          </a:xfrm>
          <a:prstGeom prst="roundRect">
            <a:avLst>
              <a:gd name="adj" fmla="val 50000"/>
            </a:avLst>
          </a:prstGeom>
          <a:solidFill>
            <a:srgbClr val="D3381C"/>
          </a:solidFill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25000"/>
            </a:pPr>
            <a:endParaRPr lang="de-DE" sz="1600" b="1" dirty="0">
              <a:solidFill>
                <a:schemeClr val="bg1"/>
              </a:solidFill>
            </a:endParaRPr>
          </a:p>
        </p:txBody>
      </p:sp>
      <p:grpSp>
        <p:nvGrpSpPr>
          <p:cNvPr id="4" name="îśḷiḍè"/>
          <p:cNvGrpSpPr/>
          <p:nvPr/>
        </p:nvGrpSpPr>
        <p:grpSpPr>
          <a:xfrm>
            <a:off x="1223763" y="2993096"/>
            <a:ext cx="1010722" cy="1010722"/>
            <a:chOff x="1359950" y="2938419"/>
            <a:chExt cx="1010722" cy="1010722"/>
          </a:xfrm>
        </p:grpSpPr>
        <p:sp>
          <p:nvSpPr>
            <p:cNvPr id="28" name="iṧļïḍè"/>
            <p:cNvSpPr/>
            <p:nvPr/>
          </p:nvSpPr>
          <p:spPr>
            <a:xfrm>
              <a:off x="1359950" y="2938419"/>
              <a:ext cx="1010722" cy="1010722"/>
            </a:xfrm>
            <a:prstGeom prst="ellipse">
              <a:avLst/>
            </a:prstGeom>
            <a:solidFill>
              <a:srgbClr val="D3381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íṣlîḍè"/>
            <p:cNvSpPr/>
            <p:nvPr/>
          </p:nvSpPr>
          <p:spPr bwMode="auto">
            <a:xfrm>
              <a:off x="1611577" y="3199760"/>
              <a:ext cx="507467" cy="488041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" name="íṧľiďe"/>
          <p:cNvSpPr/>
          <p:nvPr/>
        </p:nvSpPr>
        <p:spPr>
          <a:xfrm>
            <a:off x="4044222" y="2993096"/>
            <a:ext cx="1010722" cy="1010722"/>
          </a:xfrm>
          <a:prstGeom prst="ellipse">
            <a:avLst/>
          </a:prstGeom>
          <a:solidFill>
            <a:srgbClr val="D3381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iSļîḍe"/>
          <p:cNvSpPr/>
          <p:nvPr/>
        </p:nvSpPr>
        <p:spPr bwMode="auto">
          <a:xfrm>
            <a:off x="4295849" y="3269652"/>
            <a:ext cx="507467" cy="457614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" name="ïşľiḑe"/>
          <p:cNvSpPr/>
          <p:nvPr/>
        </p:nvSpPr>
        <p:spPr>
          <a:xfrm>
            <a:off x="6864681" y="2993096"/>
            <a:ext cx="1010722" cy="1010722"/>
          </a:xfrm>
          <a:prstGeom prst="ellipse">
            <a:avLst/>
          </a:prstGeom>
          <a:solidFill>
            <a:srgbClr val="D3381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ïsḷîḍê"/>
          <p:cNvSpPr/>
          <p:nvPr/>
        </p:nvSpPr>
        <p:spPr bwMode="auto">
          <a:xfrm>
            <a:off x="7116308" y="3254437"/>
            <a:ext cx="507467" cy="488041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2" name="îsḻíḓè"/>
          <p:cNvSpPr/>
          <p:nvPr/>
        </p:nvSpPr>
        <p:spPr>
          <a:xfrm>
            <a:off x="9685139" y="2993096"/>
            <a:ext cx="1010722" cy="1010722"/>
          </a:xfrm>
          <a:prstGeom prst="ellipse">
            <a:avLst/>
          </a:prstGeom>
          <a:solidFill>
            <a:srgbClr val="D3381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îṣliḋè"/>
          <p:cNvSpPr/>
          <p:nvPr/>
        </p:nvSpPr>
        <p:spPr bwMode="auto">
          <a:xfrm>
            <a:off x="9936766" y="3269272"/>
            <a:ext cx="507467" cy="458372"/>
          </a:xfrm>
          <a:custGeom>
            <a:avLst/>
            <a:gdLst>
              <a:gd name="connsiteX0" fmla="*/ 0 w 609050"/>
              <a:gd name="connsiteY0" fmla="*/ 411255 h 550128"/>
              <a:gd name="connsiteX1" fmla="*/ 25953 w 609050"/>
              <a:gd name="connsiteY1" fmla="*/ 426310 h 550128"/>
              <a:gd name="connsiteX2" fmla="*/ 202989 w 609050"/>
              <a:gd name="connsiteY2" fmla="*/ 463367 h 550128"/>
              <a:gd name="connsiteX3" fmla="*/ 219808 w 609050"/>
              <a:gd name="connsiteY3" fmla="*/ 462933 h 550128"/>
              <a:gd name="connsiteX4" fmla="*/ 251707 w 609050"/>
              <a:gd name="connsiteY4" fmla="*/ 518375 h 550128"/>
              <a:gd name="connsiteX5" fmla="*/ 202989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0 w 609050"/>
              <a:gd name="connsiteY9" fmla="*/ 347531 h 550128"/>
              <a:gd name="connsiteX10" fmla="*/ 204781 w 609050"/>
              <a:gd name="connsiteY10" fmla="*/ 347531 h 550128"/>
              <a:gd name="connsiteX11" fmla="*/ 203040 w 609050"/>
              <a:gd name="connsiteY11" fmla="*/ 376355 h 550128"/>
              <a:gd name="connsiteX12" fmla="*/ 204781 w 609050"/>
              <a:gd name="connsiteY12" fmla="*/ 405469 h 550128"/>
              <a:gd name="connsiteX13" fmla="*/ 203040 w 609050"/>
              <a:gd name="connsiteY13" fmla="*/ 405469 h 550128"/>
              <a:gd name="connsiteX14" fmla="*/ 0 w 609050"/>
              <a:gd name="connsiteY14" fmla="*/ 318562 h 550128"/>
              <a:gd name="connsiteX15" fmla="*/ 435036 w 609050"/>
              <a:gd name="connsiteY15" fmla="*/ 202593 h 550128"/>
              <a:gd name="connsiteX16" fmla="*/ 609050 w 609050"/>
              <a:gd name="connsiteY16" fmla="*/ 376361 h 550128"/>
              <a:gd name="connsiteX17" fmla="*/ 435036 w 609050"/>
              <a:gd name="connsiteY17" fmla="*/ 550128 h 550128"/>
              <a:gd name="connsiteX18" fmla="*/ 317721 w 609050"/>
              <a:gd name="connsiteY18" fmla="*/ 504659 h 550128"/>
              <a:gd name="connsiteX19" fmla="*/ 280888 w 609050"/>
              <a:gd name="connsiteY19" fmla="*/ 457018 h 550128"/>
              <a:gd name="connsiteX20" fmla="*/ 262761 w 609050"/>
              <a:gd name="connsiteY20" fmla="*/ 401267 h 550128"/>
              <a:gd name="connsiteX21" fmla="*/ 261021 w 609050"/>
              <a:gd name="connsiteY21" fmla="*/ 376361 h 550128"/>
              <a:gd name="connsiteX22" fmla="*/ 264067 w 609050"/>
              <a:gd name="connsiteY22" fmla="*/ 343634 h 550128"/>
              <a:gd name="connsiteX23" fmla="*/ 290024 w 609050"/>
              <a:gd name="connsiteY23" fmla="*/ 280499 h 550128"/>
              <a:gd name="connsiteX24" fmla="*/ 405888 w 609050"/>
              <a:gd name="connsiteY24" fmla="*/ 205055 h 550128"/>
              <a:gd name="connsiteX25" fmla="*/ 435036 w 609050"/>
              <a:gd name="connsiteY25" fmla="*/ 202593 h 550128"/>
              <a:gd name="connsiteX26" fmla="*/ 0 w 609050"/>
              <a:gd name="connsiteY26" fmla="*/ 179589 h 550128"/>
              <a:gd name="connsiteX27" fmla="*/ 25955 w 609050"/>
              <a:gd name="connsiteY27" fmla="*/ 194643 h 550128"/>
              <a:gd name="connsiteX28" fmla="*/ 203003 w 609050"/>
              <a:gd name="connsiteY28" fmla="*/ 231699 h 550128"/>
              <a:gd name="connsiteX29" fmla="*/ 256364 w 609050"/>
              <a:gd name="connsiteY29" fmla="*/ 228804 h 550128"/>
              <a:gd name="connsiteX30" fmla="*/ 219968 w 609050"/>
              <a:gd name="connsiteY30" fmla="*/ 289166 h 550128"/>
              <a:gd name="connsiteX31" fmla="*/ 203003 w 609050"/>
              <a:gd name="connsiteY31" fmla="*/ 289600 h 550128"/>
              <a:gd name="connsiteX32" fmla="*/ 0 w 609050"/>
              <a:gd name="connsiteY32" fmla="*/ 202749 h 550128"/>
              <a:gd name="connsiteX33" fmla="*/ 203017 w 609050"/>
              <a:gd name="connsiteY33" fmla="*/ 0 h 550128"/>
              <a:gd name="connsiteX34" fmla="*/ 406034 w 609050"/>
              <a:gd name="connsiteY34" fmla="*/ 86902 h 550128"/>
              <a:gd name="connsiteX35" fmla="*/ 203017 w 609050"/>
              <a:gd name="connsiteY35" fmla="*/ 173804 h 550128"/>
              <a:gd name="connsiteX36" fmla="*/ 0 w 609050"/>
              <a:gd name="connsiteY36" fmla="*/ 86902 h 550128"/>
              <a:gd name="connsiteX37" fmla="*/ 203017 w 609050"/>
              <a:gd name="connsiteY37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4" y="416611"/>
                  <a:pt x="16529" y="421677"/>
                  <a:pt x="25953" y="426310"/>
                </a:cubicBezTo>
                <a:cubicBezTo>
                  <a:pt x="73656" y="450194"/>
                  <a:pt x="136583" y="463367"/>
                  <a:pt x="202989" y="463367"/>
                </a:cubicBezTo>
                <a:cubicBezTo>
                  <a:pt x="208644" y="463367"/>
                  <a:pt x="214154" y="463222"/>
                  <a:pt x="219808" y="462933"/>
                </a:cubicBezTo>
                <a:cubicBezTo>
                  <a:pt x="227783" y="483054"/>
                  <a:pt x="238657" y="501583"/>
                  <a:pt x="251707" y="518375"/>
                </a:cubicBezTo>
                <a:cubicBezTo>
                  <a:pt x="236193" y="520256"/>
                  <a:pt x="219953" y="521125"/>
                  <a:pt x="202989" y="521125"/>
                </a:cubicBezTo>
                <a:cubicBezTo>
                  <a:pt x="86850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6" y="300746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0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0" y="366651"/>
                  <a:pt x="203040" y="376355"/>
                </a:cubicBezTo>
                <a:cubicBezTo>
                  <a:pt x="203040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0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4" y="532896"/>
                  <a:pt x="317721" y="504659"/>
                </a:cubicBezTo>
                <a:cubicBezTo>
                  <a:pt x="302785" y="491192"/>
                  <a:pt x="290314" y="474974"/>
                  <a:pt x="280888" y="457018"/>
                </a:cubicBezTo>
                <a:cubicBezTo>
                  <a:pt x="271897" y="439930"/>
                  <a:pt x="265517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0"/>
                  <a:pt x="262036" y="354350"/>
                  <a:pt x="264067" y="343634"/>
                </a:cubicBezTo>
                <a:cubicBezTo>
                  <a:pt x="268417" y="320755"/>
                  <a:pt x="277408" y="299324"/>
                  <a:pt x="290024" y="280499"/>
                </a:cubicBezTo>
                <a:cubicBezTo>
                  <a:pt x="316126" y="241256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699"/>
                  <a:pt x="203003" y="231699"/>
                </a:cubicBezTo>
                <a:cubicBezTo>
                  <a:pt x="221128" y="231699"/>
                  <a:pt x="238963" y="230686"/>
                  <a:pt x="256364" y="228804"/>
                </a:cubicBezTo>
                <a:cubicBezTo>
                  <a:pt x="241284" y="246754"/>
                  <a:pt x="228958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0" name="Text Placeholder 2"/>
          <p:cNvSpPr txBox="1"/>
          <p:nvPr/>
        </p:nvSpPr>
        <p:spPr>
          <a:xfrm>
            <a:off x="374200" y="4574656"/>
            <a:ext cx="3988075" cy="212962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Choose “good” channels to transmit information bits;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Choose “bad” channels to transmit frozen bits </a:t>
            </a:r>
          </a:p>
          <a:p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But how to measure the quality of the channel?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109612" y="4081188"/>
            <a:ext cx="40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1.How to distinguish channels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5257579" y="4195737"/>
            <a:ext cx="556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Bhattacharyya Parameters in polar codes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5257579" y="1795644"/>
            <a:ext cx="1655417" cy="27045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Channel reliability</a:t>
            </a:r>
          </a:p>
        </p:txBody>
      </p:sp>
      <p:sp>
        <p:nvSpPr>
          <p:cNvPr id="35" name="文本框 36"/>
          <p:cNvSpPr txBox="1"/>
          <p:nvPr/>
        </p:nvSpPr>
        <p:spPr>
          <a:xfrm>
            <a:off x="2838996" y="1245644"/>
            <a:ext cx="3832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Bhattacharyya Parameters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08874" y="1219219"/>
            <a:ext cx="32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Disadvantage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30B955D-F7AA-4B3F-A9F8-529A9D6E07BA}"/>
              </a:ext>
            </a:extLst>
          </p:cNvPr>
          <p:cNvGrpSpPr/>
          <p:nvPr/>
        </p:nvGrpSpPr>
        <p:grpSpPr>
          <a:xfrm>
            <a:off x="0" y="144870"/>
            <a:ext cx="696029" cy="402351"/>
            <a:chOff x="3648844" y="1995382"/>
            <a:chExt cx="4888724" cy="2548741"/>
          </a:xfrm>
        </p:grpSpPr>
        <p:sp>
          <p:nvSpPr>
            <p:cNvPr id="21" name="iṩļíḍé">
              <a:extLst>
                <a:ext uri="{FF2B5EF4-FFF2-40B4-BE49-F238E27FC236}">
                  <a16:creationId xmlns:a16="http://schemas.microsoft.com/office/drawing/2014/main" id="{2ACB7EFD-A9DD-42EC-B84E-90A8D2206C4C}"/>
                </a:ext>
              </a:extLst>
            </p:cNvPr>
            <p:cNvSpPr/>
            <p:nvPr/>
          </p:nvSpPr>
          <p:spPr bwMode="auto">
            <a:xfrm>
              <a:off x="5332354" y="2090581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22" name="îṥḷíḍe">
              <a:extLst>
                <a:ext uri="{FF2B5EF4-FFF2-40B4-BE49-F238E27FC236}">
                  <a16:creationId xmlns:a16="http://schemas.microsoft.com/office/drawing/2014/main" id="{5251CCF1-A562-4735-AC3F-C324EF6BB025}"/>
                </a:ext>
              </a:extLst>
            </p:cNvPr>
            <p:cNvSpPr/>
            <p:nvPr/>
          </p:nvSpPr>
          <p:spPr bwMode="auto">
            <a:xfrm flipV="1">
              <a:off x="5332354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23" name="ïš1íḓe">
              <a:extLst>
                <a:ext uri="{FF2B5EF4-FFF2-40B4-BE49-F238E27FC236}">
                  <a16:creationId xmlns:a16="http://schemas.microsoft.com/office/drawing/2014/main" id="{791FBF25-4A93-455B-A224-6867603F1118}"/>
                </a:ext>
              </a:extLst>
            </p:cNvPr>
            <p:cNvSpPr/>
            <p:nvPr/>
          </p:nvSpPr>
          <p:spPr>
            <a:xfrm>
              <a:off x="3648844" y="2090579"/>
              <a:ext cx="2446115" cy="2453544"/>
            </a:xfrm>
            <a:prstGeom prst="diamond">
              <a:avLst/>
            </a:prstGeom>
            <a:solidFill>
              <a:srgbClr val="D33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24" name="îs1ïḍé">
              <a:extLst>
                <a:ext uri="{FF2B5EF4-FFF2-40B4-BE49-F238E27FC236}">
                  <a16:creationId xmlns:a16="http://schemas.microsoft.com/office/drawing/2014/main" id="{D45DDE53-F101-4C8A-9FF7-B50CA86FF494}"/>
                </a:ext>
              </a:extLst>
            </p:cNvPr>
            <p:cNvSpPr/>
            <p:nvPr/>
          </p:nvSpPr>
          <p:spPr bwMode="auto">
            <a:xfrm>
              <a:off x="6146558" y="2090581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25" name="îsľîdè">
              <a:extLst>
                <a:ext uri="{FF2B5EF4-FFF2-40B4-BE49-F238E27FC236}">
                  <a16:creationId xmlns:a16="http://schemas.microsoft.com/office/drawing/2014/main" id="{0E4FE305-FD9A-4DFD-A011-AEB93DBC64B6}"/>
                </a:ext>
              </a:extLst>
            </p:cNvPr>
            <p:cNvSpPr/>
            <p:nvPr/>
          </p:nvSpPr>
          <p:spPr bwMode="auto">
            <a:xfrm flipV="1">
              <a:off x="6146558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26" name="iṣḻiḍè">
              <a:extLst>
                <a:ext uri="{FF2B5EF4-FFF2-40B4-BE49-F238E27FC236}">
                  <a16:creationId xmlns:a16="http://schemas.microsoft.com/office/drawing/2014/main" id="{4F687D8B-6890-4E3D-9A4D-B2ED53DDF689}"/>
                </a:ext>
              </a:extLst>
            </p:cNvPr>
            <p:cNvSpPr/>
            <p:nvPr/>
          </p:nvSpPr>
          <p:spPr bwMode="auto">
            <a:xfrm>
              <a:off x="6960760" y="2090579"/>
              <a:ext cx="1576808" cy="1226769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sp>
          <p:nvSpPr>
            <p:cNvPr id="27" name="íşḻiḋê">
              <a:extLst>
                <a:ext uri="{FF2B5EF4-FFF2-40B4-BE49-F238E27FC236}">
                  <a16:creationId xmlns:a16="http://schemas.microsoft.com/office/drawing/2014/main" id="{12C0D152-CB51-40B4-B37F-6D13705F27C2}"/>
                </a:ext>
              </a:extLst>
            </p:cNvPr>
            <p:cNvSpPr/>
            <p:nvPr/>
          </p:nvSpPr>
          <p:spPr bwMode="auto">
            <a:xfrm flipV="1">
              <a:off x="6960761" y="3317352"/>
              <a:ext cx="1576807" cy="1226771"/>
            </a:xfrm>
            <a:custGeom>
              <a:avLst/>
              <a:gdLst>
                <a:gd name="T0" fmla="*/ 0 w 955"/>
                <a:gd name="T1" fmla="*/ 215 h 743"/>
                <a:gd name="T2" fmla="*/ 215 w 955"/>
                <a:gd name="T3" fmla="*/ 0 h 743"/>
                <a:gd name="T4" fmla="*/ 955 w 955"/>
                <a:gd name="T5" fmla="*/ 743 h 743"/>
                <a:gd name="T6" fmla="*/ 526 w 955"/>
                <a:gd name="T7" fmla="*/ 743 h 743"/>
                <a:gd name="T8" fmla="*/ 0 w 955"/>
                <a:gd name="T9" fmla="*/ 2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743">
                  <a:moveTo>
                    <a:pt x="0" y="215"/>
                  </a:moveTo>
                  <a:lnTo>
                    <a:pt x="215" y="0"/>
                  </a:lnTo>
                  <a:lnTo>
                    <a:pt x="955" y="743"/>
                  </a:lnTo>
                  <a:lnTo>
                    <a:pt x="526" y="74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3381C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600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2A1A3271-BE28-4F70-BE25-2CDA12201408}"/>
                </a:ext>
              </a:extLst>
            </p:cNvPr>
            <p:cNvGrpSpPr/>
            <p:nvPr/>
          </p:nvGrpSpPr>
          <p:grpSpPr>
            <a:xfrm>
              <a:off x="5280754" y="1995382"/>
              <a:ext cx="471648" cy="472390"/>
              <a:chOff x="8205668" y="1293666"/>
              <a:chExt cx="471648" cy="472390"/>
            </a:xfrm>
          </p:grpSpPr>
          <p:sp>
            <p:nvSpPr>
              <p:cNvPr id="46" name="iṧľîďé">
                <a:extLst>
                  <a:ext uri="{FF2B5EF4-FFF2-40B4-BE49-F238E27FC236}">
                    <a16:creationId xmlns:a16="http://schemas.microsoft.com/office/drawing/2014/main" id="{C5B8917A-F75C-48DD-87BA-7DE6DB53B4F8}"/>
                  </a:ext>
                </a:extLst>
              </p:cNvPr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47" name="iśḷíḍé">
                <a:extLst>
                  <a:ext uri="{FF2B5EF4-FFF2-40B4-BE49-F238E27FC236}">
                    <a16:creationId xmlns:a16="http://schemas.microsoft.com/office/drawing/2014/main" id="{77C16057-D68D-4F8B-B759-E1FBB2C95EF4}"/>
                  </a:ext>
                </a:extLst>
              </p:cNvPr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9" name="îṥḷïḋe">
              <a:extLst>
                <a:ext uri="{FF2B5EF4-FFF2-40B4-BE49-F238E27FC236}">
                  <a16:creationId xmlns:a16="http://schemas.microsoft.com/office/drawing/2014/main" id="{7A1B3D89-76C4-455C-B048-7D1BD29535FC}"/>
                </a:ext>
              </a:extLst>
            </p:cNvPr>
            <p:cNvSpPr/>
            <p:nvPr/>
          </p:nvSpPr>
          <p:spPr bwMode="auto">
            <a:xfrm>
              <a:off x="4418728" y="2949426"/>
              <a:ext cx="906344" cy="735852"/>
            </a:xfrm>
            <a:custGeom>
              <a:avLst/>
              <a:gdLst>
                <a:gd name="T0" fmla="*/ 331 w 412"/>
                <a:gd name="T1" fmla="*/ 20 h 335"/>
                <a:gd name="T2" fmla="*/ 330 w 412"/>
                <a:gd name="T3" fmla="*/ 0 h 335"/>
                <a:gd name="T4" fmla="*/ 207 w 412"/>
                <a:gd name="T5" fmla="*/ 0 h 335"/>
                <a:gd name="T6" fmla="*/ 207 w 412"/>
                <a:gd name="T7" fmla="*/ 0 h 335"/>
                <a:gd name="T8" fmla="*/ 206 w 412"/>
                <a:gd name="T9" fmla="*/ 0 h 335"/>
                <a:gd name="T10" fmla="*/ 206 w 412"/>
                <a:gd name="T11" fmla="*/ 0 h 335"/>
                <a:gd name="T12" fmla="*/ 206 w 412"/>
                <a:gd name="T13" fmla="*/ 0 h 335"/>
                <a:gd name="T14" fmla="*/ 82 w 412"/>
                <a:gd name="T15" fmla="*/ 0 h 335"/>
                <a:gd name="T16" fmla="*/ 82 w 412"/>
                <a:gd name="T17" fmla="*/ 20 h 335"/>
                <a:gd name="T18" fmla="*/ 0 w 412"/>
                <a:gd name="T19" fmla="*/ 20 h 335"/>
                <a:gd name="T20" fmla="*/ 0 w 412"/>
                <a:gd name="T21" fmla="*/ 34 h 335"/>
                <a:gd name="T22" fmla="*/ 45 w 412"/>
                <a:gd name="T23" fmla="*/ 149 h 335"/>
                <a:gd name="T24" fmla="*/ 115 w 412"/>
                <a:gd name="T25" fmla="*/ 174 h 335"/>
                <a:gd name="T26" fmla="*/ 128 w 412"/>
                <a:gd name="T27" fmla="*/ 174 h 335"/>
                <a:gd name="T28" fmla="*/ 182 w 412"/>
                <a:gd name="T29" fmla="*/ 218 h 335"/>
                <a:gd name="T30" fmla="*/ 182 w 412"/>
                <a:gd name="T31" fmla="*/ 277 h 335"/>
                <a:gd name="T32" fmla="*/ 122 w 412"/>
                <a:gd name="T33" fmla="*/ 277 h 335"/>
                <a:gd name="T34" fmla="*/ 122 w 412"/>
                <a:gd name="T35" fmla="*/ 314 h 335"/>
                <a:gd name="T36" fmla="*/ 102 w 412"/>
                <a:gd name="T37" fmla="*/ 314 h 335"/>
                <a:gd name="T38" fmla="*/ 102 w 412"/>
                <a:gd name="T39" fmla="*/ 335 h 335"/>
                <a:gd name="T40" fmla="*/ 206 w 412"/>
                <a:gd name="T41" fmla="*/ 335 h 335"/>
                <a:gd name="T42" fmla="*/ 207 w 412"/>
                <a:gd name="T43" fmla="*/ 335 h 335"/>
                <a:gd name="T44" fmla="*/ 310 w 412"/>
                <a:gd name="T45" fmla="*/ 335 h 335"/>
                <a:gd name="T46" fmla="*/ 310 w 412"/>
                <a:gd name="T47" fmla="*/ 314 h 335"/>
                <a:gd name="T48" fmla="*/ 290 w 412"/>
                <a:gd name="T49" fmla="*/ 314 h 335"/>
                <a:gd name="T50" fmla="*/ 290 w 412"/>
                <a:gd name="T51" fmla="*/ 277 h 335"/>
                <a:gd name="T52" fmla="*/ 231 w 412"/>
                <a:gd name="T53" fmla="*/ 277 h 335"/>
                <a:gd name="T54" fmla="*/ 231 w 412"/>
                <a:gd name="T55" fmla="*/ 218 h 335"/>
                <a:gd name="T56" fmla="*/ 285 w 412"/>
                <a:gd name="T57" fmla="*/ 174 h 335"/>
                <a:gd name="T58" fmla="*/ 297 w 412"/>
                <a:gd name="T59" fmla="*/ 174 h 335"/>
                <a:gd name="T60" fmla="*/ 367 w 412"/>
                <a:gd name="T61" fmla="*/ 149 h 335"/>
                <a:gd name="T62" fmla="*/ 412 w 412"/>
                <a:gd name="T63" fmla="*/ 34 h 335"/>
                <a:gd name="T64" fmla="*/ 412 w 412"/>
                <a:gd name="T65" fmla="*/ 20 h 335"/>
                <a:gd name="T66" fmla="*/ 331 w 412"/>
                <a:gd name="T67" fmla="*/ 20 h 335"/>
                <a:gd name="T68" fmla="*/ 63 w 412"/>
                <a:gd name="T69" fmla="*/ 129 h 335"/>
                <a:gd name="T70" fmla="*/ 28 w 412"/>
                <a:gd name="T71" fmla="*/ 47 h 335"/>
                <a:gd name="T72" fmla="*/ 83 w 412"/>
                <a:gd name="T73" fmla="*/ 47 h 335"/>
                <a:gd name="T74" fmla="*/ 104 w 412"/>
                <a:gd name="T75" fmla="*/ 132 h 335"/>
                <a:gd name="T76" fmla="*/ 111 w 412"/>
                <a:gd name="T77" fmla="*/ 147 h 335"/>
                <a:gd name="T78" fmla="*/ 63 w 412"/>
                <a:gd name="T79" fmla="*/ 129 h 335"/>
                <a:gd name="T80" fmla="*/ 349 w 412"/>
                <a:gd name="T81" fmla="*/ 129 h 335"/>
                <a:gd name="T82" fmla="*/ 301 w 412"/>
                <a:gd name="T83" fmla="*/ 147 h 335"/>
                <a:gd name="T84" fmla="*/ 308 w 412"/>
                <a:gd name="T85" fmla="*/ 132 h 335"/>
                <a:gd name="T86" fmla="*/ 329 w 412"/>
                <a:gd name="T87" fmla="*/ 47 h 335"/>
                <a:gd name="T88" fmla="*/ 384 w 412"/>
                <a:gd name="T89" fmla="*/ 47 h 335"/>
                <a:gd name="T90" fmla="*/ 349 w 412"/>
                <a:gd name="T91" fmla="*/ 12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2" h="335">
                  <a:moveTo>
                    <a:pt x="331" y="20"/>
                  </a:moveTo>
                  <a:cubicBezTo>
                    <a:pt x="331" y="8"/>
                    <a:pt x="330" y="0"/>
                    <a:pt x="330" y="0"/>
                  </a:cubicBezTo>
                  <a:lnTo>
                    <a:pt x="207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82" y="0"/>
                  </a:lnTo>
                  <a:cubicBezTo>
                    <a:pt x="82" y="0"/>
                    <a:pt x="82" y="8"/>
                    <a:pt x="82" y="20"/>
                  </a:cubicBezTo>
                  <a:lnTo>
                    <a:pt x="0" y="20"/>
                  </a:lnTo>
                  <a:lnTo>
                    <a:pt x="0" y="34"/>
                  </a:lnTo>
                  <a:cubicBezTo>
                    <a:pt x="0" y="37"/>
                    <a:pt x="1" y="110"/>
                    <a:pt x="45" y="149"/>
                  </a:cubicBezTo>
                  <a:cubicBezTo>
                    <a:pt x="64" y="166"/>
                    <a:pt x="87" y="174"/>
                    <a:pt x="115" y="174"/>
                  </a:cubicBezTo>
                  <a:cubicBezTo>
                    <a:pt x="119" y="174"/>
                    <a:pt x="123" y="174"/>
                    <a:pt x="128" y="174"/>
                  </a:cubicBezTo>
                  <a:cubicBezTo>
                    <a:pt x="143" y="195"/>
                    <a:pt x="161" y="210"/>
                    <a:pt x="182" y="218"/>
                  </a:cubicBezTo>
                  <a:lnTo>
                    <a:pt x="182" y="277"/>
                  </a:lnTo>
                  <a:lnTo>
                    <a:pt x="122" y="277"/>
                  </a:lnTo>
                  <a:lnTo>
                    <a:pt x="122" y="314"/>
                  </a:lnTo>
                  <a:lnTo>
                    <a:pt x="102" y="314"/>
                  </a:lnTo>
                  <a:lnTo>
                    <a:pt x="102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310" y="335"/>
                  </a:lnTo>
                  <a:lnTo>
                    <a:pt x="310" y="314"/>
                  </a:lnTo>
                  <a:lnTo>
                    <a:pt x="290" y="314"/>
                  </a:lnTo>
                  <a:lnTo>
                    <a:pt x="290" y="277"/>
                  </a:lnTo>
                  <a:lnTo>
                    <a:pt x="231" y="277"/>
                  </a:lnTo>
                  <a:lnTo>
                    <a:pt x="231" y="218"/>
                  </a:lnTo>
                  <a:cubicBezTo>
                    <a:pt x="251" y="210"/>
                    <a:pt x="269" y="195"/>
                    <a:pt x="285" y="174"/>
                  </a:cubicBezTo>
                  <a:cubicBezTo>
                    <a:pt x="289" y="174"/>
                    <a:pt x="293" y="174"/>
                    <a:pt x="297" y="174"/>
                  </a:cubicBezTo>
                  <a:cubicBezTo>
                    <a:pt x="325" y="174"/>
                    <a:pt x="348" y="166"/>
                    <a:pt x="367" y="149"/>
                  </a:cubicBezTo>
                  <a:cubicBezTo>
                    <a:pt x="412" y="110"/>
                    <a:pt x="412" y="37"/>
                    <a:pt x="412" y="34"/>
                  </a:cubicBezTo>
                  <a:lnTo>
                    <a:pt x="412" y="20"/>
                  </a:lnTo>
                  <a:lnTo>
                    <a:pt x="331" y="20"/>
                  </a:lnTo>
                  <a:close/>
                  <a:moveTo>
                    <a:pt x="63" y="129"/>
                  </a:moveTo>
                  <a:cubicBezTo>
                    <a:pt x="38" y="107"/>
                    <a:pt x="30" y="68"/>
                    <a:pt x="28" y="47"/>
                  </a:cubicBezTo>
                  <a:lnTo>
                    <a:pt x="83" y="47"/>
                  </a:lnTo>
                  <a:cubicBezTo>
                    <a:pt x="86" y="73"/>
                    <a:pt x="91" y="105"/>
                    <a:pt x="104" y="132"/>
                  </a:cubicBezTo>
                  <a:cubicBezTo>
                    <a:pt x="106" y="138"/>
                    <a:pt x="109" y="142"/>
                    <a:pt x="111" y="147"/>
                  </a:cubicBezTo>
                  <a:cubicBezTo>
                    <a:pt x="92" y="146"/>
                    <a:pt x="76" y="140"/>
                    <a:pt x="63" y="129"/>
                  </a:cubicBezTo>
                  <a:close/>
                  <a:moveTo>
                    <a:pt x="349" y="129"/>
                  </a:moveTo>
                  <a:cubicBezTo>
                    <a:pt x="336" y="141"/>
                    <a:pt x="320" y="146"/>
                    <a:pt x="301" y="147"/>
                  </a:cubicBezTo>
                  <a:cubicBezTo>
                    <a:pt x="304" y="142"/>
                    <a:pt x="306" y="138"/>
                    <a:pt x="308" y="132"/>
                  </a:cubicBezTo>
                  <a:cubicBezTo>
                    <a:pt x="321" y="105"/>
                    <a:pt x="327" y="73"/>
                    <a:pt x="329" y="47"/>
                  </a:cubicBezTo>
                  <a:lnTo>
                    <a:pt x="384" y="47"/>
                  </a:lnTo>
                  <a:cubicBezTo>
                    <a:pt x="382" y="68"/>
                    <a:pt x="375" y="107"/>
                    <a:pt x="349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5380D4A-FE8D-4E03-99DF-9188D8F43158}"/>
                </a:ext>
              </a:extLst>
            </p:cNvPr>
            <p:cNvGrpSpPr/>
            <p:nvPr/>
          </p:nvGrpSpPr>
          <p:grpSpPr>
            <a:xfrm>
              <a:off x="6915505" y="1995382"/>
              <a:ext cx="471648" cy="472390"/>
              <a:chOff x="8205668" y="1293666"/>
              <a:chExt cx="471648" cy="472390"/>
            </a:xfrm>
          </p:grpSpPr>
          <p:sp>
            <p:nvSpPr>
              <p:cNvPr id="44" name="iṧľîďé">
                <a:extLst>
                  <a:ext uri="{FF2B5EF4-FFF2-40B4-BE49-F238E27FC236}">
                    <a16:creationId xmlns:a16="http://schemas.microsoft.com/office/drawing/2014/main" id="{A9D857CE-C040-49D3-93B5-BB2701449B31}"/>
                  </a:ext>
                </a:extLst>
              </p:cNvPr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45" name="iśḷíḍé">
                <a:extLst>
                  <a:ext uri="{FF2B5EF4-FFF2-40B4-BE49-F238E27FC236}">
                    <a16:creationId xmlns:a16="http://schemas.microsoft.com/office/drawing/2014/main" id="{932C8D27-F064-4C5D-AC52-8E4F89686C12}"/>
                  </a:ext>
                </a:extLst>
              </p:cNvPr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6E9AAD02-8545-4B3B-BDF5-24140E7A75BE}"/>
                </a:ext>
              </a:extLst>
            </p:cNvPr>
            <p:cNvGrpSpPr/>
            <p:nvPr/>
          </p:nvGrpSpPr>
          <p:grpSpPr>
            <a:xfrm>
              <a:off x="6146557" y="4066929"/>
              <a:ext cx="471648" cy="472390"/>
              <a:chOff x="8205668" y="1293666"/>
              <a:chExt cx="471648" cy="472390"/>
            </a:xfrm>
          </p:grpSpPr>
          <p:sp>
            <p:nvSpPr>
              <p:cNvPr id="42" name="iṧľîďé">
                <a:extLst>
                  <a:ext uri="{FF2B5EF4-FFF2-40B4-BE49-F238E27FC236}">
                    <a16:creationId xmlns:a16="http://schemas.microsoft.com/office/drawing/2014/main" id="{59B0CD1B-68BB-4704-854F-D1B3328DA0DF}"/>
                  </a:ext>
                </a:extLst>
              </p:cNvPr>
              <p:cNvSpPr/>
              <p:nvPr/>
            </p:nvSpPr>
            <p:spPr bwMode="auto">
              <a:xfrm>
                <a:off x="8205668" y="1293666"/>
                <a:ext cx="471648" cy="4723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D3381C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43" name="iśḷíḍé">
                <a:extLst>
                  <a:ext uri="{FF2B5EF4-FFF2-40B4-BE49-F238E27FC236}">
                    <a16:creationId xmlns:a16="http://schemas.microsoft.com/office/drawing/2014/main" id="{9B3AD2FB-974E-4801-94D7-73E08056B750}"/>
                  </a:ext>
                </a:extLst>
              </p:cNvPr>
              <p:cNvSpPr/>
              <p:nvPr/>
            </p:nvSpPr>
            <p:spPr>
              <a:xfrm>
                <a:off x="8336241" y="1421862"/>
                <a:ext cx="210504" cy="215999"/>
              </a:xfrm>
              <a:custGeom>
                <a:avLst/>
                <a:gdLst>
                  <a:gd name="T0" fmla="*/ 4313 w 5734"/>
                  <a:gd name="T1" fmla="*/ 3918 h 5892"/>
                  <a:gd name="T2" fmla="*/ 5734 w 5734"/>
                  <a:gd name="T3" fmla="*/ 2497 h 5892"/>
                  <a:gd name="T4" fmla="*/ 4313 w 5734"/>
                  <a:gd name="T5" fmla="*/ 1076 h 5892"/>
                  <a:gd name="T6" fmla="*/ 4149 w 5734"/>
                  <a:gd name="T7" fmla="*/ 1085 h 5892"/>
                  <a:gd name="T8" fmla="*/ 3733 w 5734"/>
                  <a:gd name="T9" fmla="*/ 378 h 5892"/>
                  <a:gd name="T10" fmla="*/ 2768 w 5734"/>
                  <a:gd name="T11" fmla="*/ 0 h 5892"/>
                  <a:gd name="T12" fmla="*/ 1389 w 5734"/>
                  <a:gd name="T13" fmla="*/ 1076 h 5892"/>
                  <a:gd name="T14" fmla="*/ 0 w 5734"/>
                  <a:gd name="T15" fmla="*/ 2497 h 5892"/>
                  <a:gd name="T16" fmla="*/ 1421 w 5734"/>
                  <a:gd name="T17" fmla="*/ 3918 h 5892"/>
                  <a:gd name="T18" fmla="*/ 2140 w 5734"/>
                  <a:gd name="T19" fmla="*/ 3918 h 5892"/>
                  <a:gd name="T20" fmla="*/ 2140 w 5734"/>
                  <a:gd name="T21" fmla="*/ 4472 h 5892"/>
                  <a:gd name="T22" fmla="*/ 1315 w 5734"/>
                  <a:gd name="T23" fmla="*/ 4472 h 5892"/>
                  <a:gd name="T24" fmla="*/ 954 w 5734"/>
                  <a:gd name="T25" fmla="*/ 4259 h 5892"/>
                  <a:gd name="T26" fmla="*/ 540 w 5734"/>
                  <a:gd name="T27" fmla="*/ 4672 h 5892"/>
                  <a:gd name="T28" fmla="*/ 954 w 5734"/>
                  <a:gd name="T29" fmla="*/ 5086 h 5892"/>
                  <a:gd name="T30" fmla="*/ 1315 w 5734"/>
                  <a:gd name="T31" fmla="*/ 4872 h 5892"/>
                  <a:gd name="T32" fmla="*/ 2340 w 5734"/>
                  <a:gd name="T33" fmla="*/ 4872 h 5892"/>
                  <a:gd name="T34" fmla="*/ 2540 w 5734"/>
                  <a:gd name="T35" fmla="*/ 4672 h 5892"/>
                  <a:gd name="T36" fmla="*/ 2540 w 5734"/>
                  <a:gd name="T37" fmla="*/ 3918 h 5892"/>
                  <a:gd name="T38" fmla="*/ 2667 w 5734"/>
                  <a:gd name="T39" fmla="*/ 3918 h 5892"/>
                  <a:gd name="T40" fmla="*/ 2667 w 5734"/>
                  <a:gd name="T41" fmla="*/ 5117 h 5892"/>
                  <a:gd name="T42" fmla="*/ 2454 w 5734"/>
                  <a:gd name="T43" fmla="*/ 5479 h 5892"/>
                  <a:gd name="T44" fmla="*/ 2867 w 5734"/>
                  <a:gd name="T45" fmla="*/ 5892 h 5892"/>
                  <a:gd name="T46" fmla="*/ 3280 w 5734"/>
                  <a:gd name="T47" fmla="*/ 5479 h 5892"/>
                  <a:gd name="T48" fmla="*/ 3067 w 5734"/>
                  <a:gd name="T49" fmla="*/ 5117 h 5892"/>
                  <a:gd name="T50" fmla="*/ 3067 w 5734"/>
                  <a:gd name="T51" fmla="*/ 3918 h 5892"/>
                  <a:gd name="T52" fmla="*/ 3194 w 5734"/>
                  <a:gd name="T53" fmla="*/ 3918 h 5892"/>
                  <a:gd name="T54" fmla="*/ 3194 w 5734"/>
                  <a:gd name="T55" fmla="*/ 4691 h 5892"/>
                  <a:gd name="T56" fmla="*/ 3394 w 5734"/>
                  <a:gd name="T57" fmla="*/ 4891 h 5892"/>
                  <a:gd name="T58" fmla="*/ 4430 w 5734"/>
                  <a:gd name="T59" fmla="*/ 4891 h 5892"/>
                  <a:gd name="T60" fmla="*/ 4780 w 5734"/>
                  <a:gd name="T61" fmla="*/ 5085 h 5892"/>
                  <a:gd name="T62" fmla="*/ 5194 w 5734"/>
                  <a:gd name="T63" fmla="*/ 4672 h 5892"/>
                  <a:gd name="T64" fmla="*/ 4780 w 5734"/>
                  <a:gd name="T65" fmla="*/ 4259 h 5892"/>
                  <a:gd name="T66" fmla="*/ 4409 w 5734"/>
                  <a:gd name="T67" fmla="*/ 4491 h 5892"/>
                  <a:gd name="T68" fmla="*/ 3594 w 5734"/>
                  <a:gd name="T69" fmla="*/ 4491 h 5892"/>
                  <a:gd name="T70" fmla="*/ 3594 w 5734"/>
                  <a:gd name="T71" fmla="*/ 3918 h 5892"/>
                  <a:gd name="T72" fmla="*/ 4313 w 5734"/>
                  <a:gd name="T73" fmla="*/ 3918 h 5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34" h="5892">
                    <a:moveTo>
                      <a:pt x="4313" y="3918"/>
                    </a:moveTo>
                    <a:cubicBezTo>
                      <a:pt x="5096" y="3918"/>
                      <a:pt x="5734" y="3280"/>
                      <a:pt x="5734" y="2497"/>
                    </a:cubicBezTo>
                    <a:cubicBezTo>
                      <a:pt x="5734" y="1713"/>
                      <a:pt x="5096" y="1076"/>
                      <a:pt x="4313" y="1076"/>
                    </a:cubicBezTo>
                    <a:cubicBezTo>
                      <a:pt x="4258" y="1076"/>
                      <a:pt x="4203" y="1079"/>
                      <a:pt x="4149" y="1085"/>
                    </a:cubicBezTo>
                    <a:cubicBezTo>
                      <a:pt x="4084" y="816"/>
                      <a:pt x="3940" y="570"/>
                      <a:pt x="3733" y="378"/>
                    </a:cubicBezTo>
                    <a:cubicBezTo>
                      <a:pt x="3470" y="134"/>
                      <a:pt x="3127" y="0"/>
                      <a:pt x="2768" y="0"/>
                    </a:cubicBezTo>
                    <a:cubicBezTo>
                      <a:pt x="2107" y="0"/>
                      <a:pt x="1544" y="451"/>
                      <a:pt x="1389" y="1076"/>
                    </a:cubicBezTo>
                    <a:cubicBezTo>
                      <a:pt x="620" y="1093"/>
                      <a:pt x="0" y="1724"/>
                      <a:pt x="0" y="2497"/>
                    </a:cubicBezTo>
                    <a:cubicBezTo>
                      <a:pt x="0" y="3281"/>
                      <a:pt x="638" y="3918"/>
                      <a:pt x="1421" y="3918"/>
                    </a:cubicBezTo>
                    <a:lnTo>
                      <a:pt x="2140" y="3918"/>
                    </a:lnTo>
                    <a:lnTo>
                      <a:pt x="2140" y="4472"/>
                    </a:lnTo>
                    <a:lnTo>
                      <a:pt x="1315" y="4472"/>
                    </a:lnTo>
                    <a:cubicBezTo>
                      <a:pt x="1245" y="4345"/>
                      <a:pt x="1109" y="4259"/>
                      <a:pt x="954" y="4259"/>
                    </a:cubicBezTo>
                    <a:cubicBezTo>
                      <a:pt x="726" y="4259"/>
                      <a:pt x="540" y="4444"/>
                      <a:pt x="540" y="4672"/>
                    </a:cubicBezTo>
                    <a:cubicBezTo>
                      <a:pt x="540" y="4900"/>
                      <a:pt x="726" y="5086"/>
                      <a:pt x="954" y="5086"/>
                    </a:cubicBezTo>
                    <a:cubicBezTo>
                      <a:pt x="1109" y="5086"/>
                      <a:pt x="1245" y="4999"/>
                      <a:pt x="1315" y="4872"/>
                    </a:cubicBezTo>
                    <a:lnTo>
                      <a:pt x="2340" y="4872"/>
                    </a:lnTo>
                    <a:cubicBezTo>
                      <a:pt x="2451" y="4872"/>
                      <a:pt x="2540" y="4783"/>
                      <a:pt x="2540" y="4672"/>
                    </a:cubicBezTo>
                    <a:lnTo>
                      <a:pt x="2540" y="3918"/>
                    </a:lnTo>
                    <a:lnTo>
                      <a:pt x="2667" y="3918"/>
                    </a:lnTo>
                    <a:lnTo>
                      <a:pt x="2667" y="5117"/>
                    </a:lnTo>
                    <a:cubicBezTo>
                      <a:pt x="2540" y="5188"/>
                      <a:pt x="2454" y="5323"/>
                      <a:pt x="2454" y="5479"/>
                    </a:cubicBezTo>
                    <a:cubicBezTo>
                      <a:pt x="2454" y="5707"/>
                      <a:pt x="2639" y="5892"/>
                      <a:pt x="2867" y="5892"/>
                    </a:cubicBezTo>
                    <a:cubicBezTo>
                      <a:pt x="3095" y="5892"/>
                      <a:pt x="3280" y="5707"/>
                      <a:pt x="3280" y="5479"/>
                    </a:cubicBezTo>
                    <a:cubicBezTo>
                      <a:pt x="3280" y="5323"/>
                      <a:pt x="3194" y="5188"/>
                      <a:pt x="3067" y="5117"/>
                    </a:cubicBezTo>
                    <a:lnTo>
                      <a:pt x="3067" y="3918"/>
                    </a:lnTo>
                    <a:lnTo>
                      <a:pt x="3194" y="3918"/>
                    </a:lnTo>
                    <a:lnTo>
                      <a:pt x="3194" y="4691"/>
                    </a:lnTo>
                    <a:cubicBezTo>
                      <a:pt x="3194" y="4802"/>
                      <a:pt x="3283" y="4891"/>
                      <a:pt x="3394" y="4891"/>
                    </a:cubicBezTo>
                    <a:lnTo>
                      <a:pt x="4430" y="4891"/>
                    </a:lnTo>
                    <a:cubicBezTo>
                      <a:pt x="4503" y="5008"/>
                      <a:pt x="4633" y="5085"/>
                      <a:pt x="4780" y="5085"/>
                    </a:cubicBezTo>
                    <a:cubicBezTo>
                      <a:pt x="5008" y="5085"/>
                      <a:pt x="5194" y="4900"/>
                      <a:pt x="5194" y="4672"/>
                    </a:cubicBezTo>
                    <a:cubicBezTo>
                      <a:pt x="5194" y="4444"/>
                      <a:pt x="5008" y="4259"/>
                      <a:pt x="4780" y="4259"/>
                    </a:cubicBezTo>
                    <a:cubicBezTo>
                      <a:pt x="4617" y="4259"/>
                      <a:pt x="4476" y="4354"/>
                      <a:pt x="4409" y="4491"/>
                    </a:cubicBezTo>
                    <a:lnTo>
                      <a:pt x="3594" y="4491"/>
                    </a:lnTo>
                    <a:lnTo>
                      <a:pt x="3594" y="3918"/>
                    </a:lnTo>
                    <a:lnTo>
                      <a:pt x="4313" y="3918"/>
                    </a:lnTo>
                    <a:close/>
                  </a:path>
                </a:pathLst>
              </a:custGeom>
              <a:solidFill>
                <a:srgbClr val="D3381C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7965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E5EFE452-A410-4836-8D8F-D2B105AFD152}"/>
              </a:ext>
            </a:extLst>
          </p:cNvPr>
          <p:cNvSpPr txBox="1"/>
          <p:nvPr/>
        </p:nvSpPr>
        <p:spPr>
          <a:xfrm>
            <a:off x="704675" y="115214"/>
            <a:ext cx="45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Bhattacharyya Parameters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动作按钮: 帮助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A717EE-75BD-4BEA-86F0-C150481B9C01}"/>
              </a:ext>
            </a:extLst>
          </p:cNvPr>
          <p:cNvSpPr/>
          <p:nvPr/>
        </p:nvSpPr>
        <p:spPr>
          <a:xfrm>
            <a:off x="109612" y="5922628"/>
            <a:ext cx="294559" cy="285225"/>
          </a:xfrm>
          <a:prstGeom prst="actionButtonHel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6222566F-633B-450F-82F6-343AB3441C4D}"/>
              </a:ext>
            </a:extLst>
          </p:cNvPr>
          <p:cNvSpPr/>
          <p:nvPr/>
        </p:nvSpPr>
        <p:spPr>
          <a:xfrm>
            <a:off x="4153380" y="1842450"/>
            <a:ext cx="1010722" cy="2482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4736D0-762F-4300-B90D-4B2B6F63E7D7}"/>
              </a:ext>
            </a:extLst>
          </p:cNvPr>
          <p:cNvSpPr txBox="1"/>
          <p:nvPr/>
        </p:nvSpPr>
        <p:spPr>
          <a:xfrm>
            <a:off x="1640868" y="1796675"/>
            <a:ext cx="262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Bhattacharyya Parameters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57B2B2-EAFD-4CB8-94B9-0600D5B4CDCC}"/>
              </a:ext>
            </a:extLst>
          </p:cNvPr>
          <p:cNvSpPr txBox="1"/>
          <p:nvPr/>
        </p:nvSpPr>
        <p:spPr>
          <a:xfrm>
            <a:off x="4362707" y="1660642"/>
            <a:ext cx="60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BEC</a:t>
            </a:r>
            <a:endParaRPr lang="zh-CN" altLang="en-US" dirty="0"/>
          </a:p>
        </p:txBody>
      </p:sp>
      <p:cxnSp>
        <p:nvCxnSpPr>
          <p:cNvPr id="15" name="连接符: 曲线 14">
            <a:extLst>
              <a:ext uri="{FF2B5EF4-FFF2-40B4-BE49-F238E27FC236}">
                <a16:creationId xmlns:a16="http://schemas.microsoft.com/office/drawing/2014/main" id="{D390723C-E830-4820-8BF3-F414B100241D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095538" y="2319895"/>
            <a:ext cx="511728" cy="2974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连接符: 曲线 16">
            <a:extLst>
              <a:ext uri="{FF2B5EF4-FFF2-40B4-BE49-F238E27FC236}">
                <a16:creationId xmlns:a16="http://schemas.microsoft.com/office/drawing/2014/main" id="{AAB26C6A-E3C7-46E2-A128-CCB94D4EF66E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3095538" y="2617365"/>
            <a:ext cx="468681" cy="2993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93A0C009-62B3-4E30-9843-579BB9F3F315}"/>
              </a:ext>
            </a:extLst>
          </p:cNvPr>
          <p:cNvSpPr txBox="1"/>
          <p:nvPr/>
        </p:nvSpPr>
        <p:spPr>
          <a:xfrm>
            <a:off x="3607266" y="2135229"/>
            <a:ext cx="222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Bigger: bad channel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24F7584-7E0C-4022-B937-2CF32F861552}"/>
              </a:ext>
            </a:extLst>
          </p:cNvPr>
          <p:cNvSpPr txBox="1"/>
          <p:nvPr/>
        </p:nvSpPr>
        <p:spPr>
          <a:xfrm>
            <a:off x="3564219" y="2732035"/>
            <a:ext cx="243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smaller: good channel</a:t>
            </a:r>
            <a:endParaRPr lang="zh-CN" altLang="en-US" dirty="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61ACFE6-CC72-4436-9903-E53164308F01}"/>
              </a:ext>
            </a:extLst>
          </p:cNvPr>
          <p:cNvGrpSpPr/>
          <p:nvPr/>
        </p:nvGrpSpPr>
        <p:grpSpPr>
          <a:xfrm>
            <a:off x="6914120" y="4787766"/>
            <a:ext cx="3357880" cy="1582420"/>
            <a:chOff x="11241" y="4312"/>
            <a:chExt cx="5288" cy="2492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9D9B54FF-B26E-4D50-B636-4F81EF6D1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" y="4312"/>
              <a:ext cx="2530" cy="2394"/>
            </a:xfrm>
            <a:prstGeom prst="rect">
              <a:avLst/>
            </a:prstGeom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82B0BC2-827F-4A81-B35B-9F6344423D3C}"/>
                </a:ext>
              </a:extLst>
            </p:cNvPr>
            <p:cNvSpPr txBox="1"/>
            <p:nvPr/>
          </p:nvSpPr>
          <p:spPr>
            <a:xfrm>
              <a:off x="15759" y="4312"/>
              <a:ext cx="7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Z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A577DD30-B53C-45BE-A133-783900355AEB}"/>
                </a:ext>
              </a:extLst>
            </p:cNvPr>
            <p:cNvSpPr txBox="1"/>
            <p:nvPr/>
          </p:nvSpPr>
          <p:spPr>
            <a:xfrm>
              <a:off x="15759" y="6079"/>
              <a:ext cx="770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>
                  <a:sym typeface="+mn-ea"/>
                </a:rPr>
                <a:t>Z</a:t>
              </a:r>
              <a:endParaRPr lang="zh-CN" altLang="en-US" sz="2400"/>
            </a:p>
          </p:txBody>
        </p:sp>
        <p:graphicFrame>
          <p:nvGraphicFramePr>
            <p:cNvPr id="64" name="对象 63">
              <a:hlinkClick r:id="" action="ppaction://ole?verb=0"/>
              <a:extLst>
                <a:ext uri="{FF2B5EF4-FFF2-40B4-BE49-F238E27FC236}">
                  <a16:creationId xmlns:a16="http://schemas.microsoft.com/office/drawing/2014/main" id="{456F81F6-67E2-4BD6-9425-11561FB4B1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241" y="4391"/>
            <a:ext cx="185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r:id="rId4" imgW="520700" imgH="190500" progId="Equation.KSEE3">
                    <p:embed/>
                  </p:oleObj>
                </mc:Choice>
                <mc:Fallback>
                  <p:oleObj r:id="rId4" imgW="520700" imgH="190500" progId="Equation.KSEE3">
                    <p:embed/>
                    <p:pic>
                      <p:nvPicPr>
                        <p:cNvPr id="11" name="对象 10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241" y="4391"/>
                          <a:ext cx="1857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对象 64">
              <a:hlinkClick r:id="" action="ppaction://ole?verb=0"/>
              <a:extLst>
                <a:ext uri="{FF2B5EF4-FFF2-40B4-BE49-F238E27FC236}">
                  <a16:creationId xmlns:a16="http://schemas.microsoft.com/office/drawing/2014/main" id="{5D151924-C293-4EFD-873B-A633A6960D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959" y="5990"/>
            <a:ext cx="704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r:id="rId6" imgW="203200" imgH="190500" progId="Equation.KSEE3">
                    <p:embed/>
                  </p:oleObj>
                </mc:Choice>
                <mc:Fallback>
                  <p:oleObj r:id="rId6" imgW="203200" imgH="190500" progId="Equation.KSEE3">
                    <p:embed/>
                    <p:pic>
                      <p:nvPicPr>
                        <p:cNvPr id="12" name="对象 1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959" y="5990"/>
                          <a:ext cx="704" cy="6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8" name="图片 67">
            <a:extLst>
              <a:ext uri="{FF2B5EF4-FFF2-40B4-BE49-F238E27FC236}">
                <a16:creationId xmlns:a16="http://schemas.microsoft.com/office/drawing/2014/main" id="{C5DECCA1-D32D-42F4-8375-3473B78CF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86" y="5922628"/>
            <a:ext cx="305644" cy="305644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5E29E79E-CCF8-430A-804E-B9C15D9383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52" y="4960287"/>
            <a:ext cx="309344" cy="309344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02D6C652-F7DC-44AD-A59A-784367938721}"/>
              </a:ext>
            </a:extLst>
          </p:cNvPr>
          <p:cNvSpPr txBox="1"/>
          <p:nvPr/>
        </p:nvSpPr>
        <p:spPr>
          <a:xfrm>
            <a:off x="7910818" y="1660642"/>
            <a:ext cx="3832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One: Sensitive for channel erasure Probability</a:t>
            </a:r>
          </a:p>
          <a:p>
            <a:endParaRPr lang="en-US" altLang="zh-CN" dirty="0"/>
          </a:p>
          <a:p>
            <a:r>
              <a:rPr lang="en-US" altLang="zh-CN" dirty="0"/>
              <a:t>Tow: Computational complexity is high</a:t>
            </a:r>
            <a:endParaRPr lang="zh-CN" altLang="en-US" dirty="0"/>
          </a:p>
        </p:txBody>
      </p:sp>
      <p:sp>
        <p:nvSpPr>
          <p:cNvPr id="73" name="对话气泡: 椭圆形 72">
            <a:extLst>
              <a:ext uri="{FF2B5EF4-FFF2-40B4-BE49-F238E27FC236}">
                <a16:creationId xmlns:a16="http://schemas.microsoft.com/office/drawing/2014/main" id="{0417570F-68BA-4129-AD6D-354B45F9E34D}"/>
              </a:ext>
            </a:extLst>
          </p:cNvPr>
          <p:cNvSpPr/>
          <p:nvPr/>
        </p:nvSpPr>
        <p:spPr>
          <a:xfrm>
            <a:off x="10105204" y="96541"/>
            <a:ext cx="1841515" cy="1224413"/>
          </a:xfrm>
          <a:prstGeom prst="wedgeEllipseCallou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Simplified calculation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5" grpId="0" animBg="1"/>
      <p:bldP spid="8" grpId="0"/>
      <p:bldP spid="11" grpId="0"/>
      <p:bldP spid="50" grpId="0"/>
      <p:bldP spid="51" grpId="0"/>
      <p:bldP spid="71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702637">
            <a:off x="5375634" y="1718553"/>
            <a:ext cx="1905196" cy="1905198"/>
          </a:xfrm>
          <a:prstGeom prst="rect">
            <a:avLst/>
          </a:prstGeom>
          <a:solidFill>
            <a:schemeClr val="bg1"/>
          </a:solidFill>
          <a:ln>
            <a:solidFill>
              <a:srgbClr val="D3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686970">
            <a:off x="4885174" y="1711506"/>
            <a:ext cx="1905196" cy="1905198"/>
          </a:xfrm>
          <a:prstGeom prst="rect">
            <a:avLst/>
          </a:prstGeom>
          <a:solidFill>
            <a:srgbClr val="D33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00" dirty="0"/>
          </a:p>
        </p:txBody>
      </p:sp>
      <p:sp>
        <p:nvSpPr>
          <p:cNvPr id="9" name="文本框 4"/>
          <p:cNvSpPr txBox="1"/>
          <p:nvPr/>
        </p:nvSpPr>
        <p:spPr>
          <a:xfrm>
            <a:off x="5220189" y="2077310"/>
            <a:ext cx="1236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2659310" y="4201637"/>
            <a:ext cx="781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D338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Complementarity of Bhattacharyya Parameters</a:t>
            </a:r>
            <a:endParaRPr lang="zh-CN" altLang="en-US" sz="4000" b="1" dirty="0">
              <a:solidFill>
                <a:srgbClr val="D338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EBB51F-55CB-477C-8295-7C12461BDE27}"/>
              </a:ext>
            </a:extLst>
          </p:cNvPr>
          <p:cNvSpPr txBox="1"/>
          <p:nvPr/>
        </p:nvSpPr>
        <p:spPr>
          <a:xfrm>
            <a:off x="105507" y="64477"/>
            <a:ext cx="642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none" strike="noStrike" baseline="0" dirty="0">
                <a:solidFill>
                  <a:srgbClr val="D3381C"/>
                </a:solidFill>
                <a:latin typeface="Times New Roman" panose="02020603050405020304" pitchFamily="18" charset="0"/>
              </a:rPr>
              <a:t>Variation of Bhattacharyya Parameters </a:t>
            </a:r>
            <a:endParaRPr lang="zh-CN" altLang="en-US" sz="2800" b="1" dirty="0">
              <a:solidFill>
                <a:srgbClr val="D3381C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61B002-6805-4525-98FC-C50296C12D40}"/>
              </a:ext>
            </a:extLst>
          </p:cNvPr>
          <p:cNvSpPr txBox="1"/>
          <p:nvPr/>
        </p:nvSpPr>
        <p:spPr>
          <a:xfrm>
            <a:off x="375829" y="657633"/>
            <a:ext cx="114358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 represents the variation after one polarization process; x represents the current Bhattacharyya parameter value, then 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4B5D686A-247F-425B-B624-71A452899823}"/>
                  </a:ext>
                </a:extLst>
              </p:cNvPr>
              <p:cNvSpPr/>
              <p:nvPr/>
            </p:nvSpPr>
            <p:spPr>
              <a:xfrm>
                <a:off x="5015777" y="1569503"/>
                <a:ext cx="2021747" cy="523220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y=x-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4B5D686A-247F-425B-B624-71A452899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777" y="1569503"/>
                <a:ext cx="2021747" cy="523220"/>
              </a:xfrm>
              <a:prstGeom prst="roundRect">
                <a:avLst/>
              </a:prstGeom>
              <a:blipFill>
                <a:blip r:embed="rId2"/>
                <a:stretch>
                  <a:fillRect b="-20455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图片 47">
            <a:extLst>
              <a:ext uri="{FF2B5EF4-FFF2-40B4-BE49-F238E27FC236}">
                <a16:creationId xmlns:a16="http://schemas.microsoft.com/office/drawing/2014/main" id="{D429F9D2-FE73-4402-BA62-39696A69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64" y="2613778"/>
            <a:ext cx="4253590" cy="344307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A0C7BD15-D448-4ECD-B51D-179767FFB650}"/>
              </a:ext>
            </a:extLst>
          </p:cNvPr>
          <p:cNvGrpSpPr/>
          <p:nvPr/>
        </p:nvGrpSpPr>
        <p:grpSpPr>
          <a:xfrm>
            <a:off x="8116261" y="4174958"/>
            <a:ext cx="2138680" cy="1118235"/>
            <a:chOff x="8334375" y="5668645"/>
            <a:chExt cx="2138680" cy="1118235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3E75A61A-0622-450E-88E8-593D61B1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865" y="5729605"/>
              <a:ext cx="1520190" cy="1057275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E4DE99E-D907-4323-8231-EE2931D98A19}"/>
                </a:ext>
              </a:extLst>
            </p:cNvPr>
            <p:cNvSpPr txBox="1"/>
            <p:nvPr/>
          </p:nvSpPr>
          <p:spPr>
            <a:xfrm>
              <a:off x="8334375" y="5668645"/>
              <a:ext cx="6184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</a:rPr>
                <a:t>“0”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63A4A56-1B88-41B8-BC1D-1D4ED2EC2669}"/>
                </a:ext>
              </a:extLst>
            </p:cNvPr>
            <p:cNvSpPr txBox="1"/>
            <p:nvPr/>
          </p:nvSpPr>
          <p:spPr>
            <a:xfrm>
              <a:off x="8334375" y="6326505"/>
              <a:ext cx="61849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/>
                  </a:solidFill>
                </a:rPr>
                <a:t>“1”</a:t>
              </a:r>
            </a:p>
          </p:txBody>
        </p:sp>
      </p:grpSp>
      <p:sp>
        <p:nvSpPr>
          <p:cNvPr id="53" name="箭头: 左 52">
            <a:extLst>
              <a:ext uri="{FF2B5EF4-FFF2-40B4-BE49-F238E27FC236}">
                <a16:creationId xmlns:a16="http://schemas.microsoft.com/office/drawing/2014/main" id="{5938D8F1-717C-44FB-AD9D-0CDFAA96AF14}"/>
              </a:ext>
            </a:extLst>
          </p:cNvPr>
          <p:cNvSpPr/>
          <p:nvPr/>
        </p:nvSpPr>
        <p:spPr>
          <a:xfrm>
            <a:off x="6342077" y="4605556"/>
            <a:ext cx="964734" cy="523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98D40B8-A937-40D3-8285-3D0B23A3FF82}"/>
              </a:ext>
            </a:extLst>
          </p:cNvPr>
          <p:cNvGrpSpPr/>
          <p:nvPr/>
        </p:nvGrpSpPr>
        <p:grpSpPr>
          <a:xfrm>
            <a:off x="263256" y="2145648"/>
            <a:ext cx="5364851" cy="4518994"/>
            <a:chOff x="5791200" y="924560"/>
            <a:chExt cx="5340350" cy="4612161"/>
          </a:xfrm>
        </p:grpSpPr>
        <p:pic>
          <p:nvPicPr>
            <p:cNvPr id="55" name="图片 1" descr="C:\Users\DRAGON~1\AppData\Local\Temp\WeChat Files\1749f5dd029a0480f07ee6eb331b2b0.png">
              <a:extLst>
                <a:ext uri="{FF2B5EF4-FFF2-40B4-BE49-F238E27FC236}">
                  <a16:creationId xmlns:a16="http://schemas.microsoft.com/office/drawing/2014/main" id="{DF85E6C5-69BC-47CE-BE1F-248170EB6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6560" y="924560"/>
              <a:ext cx="4364990" cy="421322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6C052850-7B80-40A5-B06F-EFA56E4B088E}"/>
                </a:ext>
              </a:extLst>
            </p:cNvPr>
            <p:cNvCxnSpPr/>
            <p:nvPr/>
          </p:nvCxnSpPr>
          <p:spPr>
            <a:xfrm flipV="1">
              <a:off x="7625080" y="3375025"/>
              <a:ext cx="0" cy="130302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68240AB-D45A-4C35-A30E-D62B5702A638}"/>
                </a:ext>
              </a:extLst>
            </p:cNvPr>
            <p:cNvCxnSpPr/>
            <p:nvPr/>
          </p:nvCxnSpPr>
          <p:spPr>
            <a:xfrm>
              <a:off x="7264400" y="3399155"/>
              <a:ext cx="328993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AA9201F-128A-4046-AAEF-485687185FDB}"/>
                </a:ext>
              </a:extLst>
            </p:cNvPr>
            <p:cNvCxnSpPr/>
            <p:nvPr/>
          </p:nvCxnSpPr>
          <p:spPr>
            <a:xfrm flipV="1">
              <a:off x="10554335" y="3399155"/>
              <a:ext cx="0" cy="130302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D68B229C-6230-4F36-AE27-4F138DADE278}"/>
                </a:ext>
              </a:extLst>
            </p:cNvPr>
            <p:cNvCxnSpPr/>
            <p:nvPr/>
          </p:nvCxnSpPr>
          <p:spPr>
            <a:xfrm flipV="1">
              <a:off x="7936230" y="2561590"/>
              <a:ext cx="0" cy="2128520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74FD19E-3E07-4953-A0CC-9DB26E63548F}"/>
                </a:ext>
              </a:extLst>
            </p:cNvPr>
            <p:cNvCxnSpPr/>
            <p:nvPr/>
          </p:nvCxnSpPr>
          <p:spPr>
            <a:xfrm flipV="1">
              <a:off x="10225405" y="2573020"/>
              <a:ext cx="0" cy="2128520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BD96CFC3-FEF4-48F3-82F6-B8739CC4D3F3}"/>
                </a:ext>
              </a:extLst>
            </p:cNvPr>
            <p:cNvCxnSpPr/>
            <p:nvPr/>
          </p:nvCxnSpPr>
          <p:spPr>
            <a:xfrm>
              <a:off x="7274560" y="2561590"/>
              <a:ext cx="366141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F1F1D781-003A-4196-B5AE-5824066FF35E}"/>
                </a:ext>
              </a:extLst>
            </p:cNvPr>
            <p:cNvCxnSpPr/>
            <p:nvPr/>
          </p:nvCxnSpPr>
          <p:spPr>
            <a:xfrm flipV="1">
              <a:off x="6953250" y="3422650"/>
              <a:ext cx="290830" cy="23939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圆角矩形 14">
              <a:extLst>
                <a:ext uri="{FF2B5EF4-FFF2-40B4-BE49-F238E27FC236}">
                  <a16:creationId xmlns:a16="http://schemas.microsoft.com/office/drawing/2014/main" id="{91D319E3-94B8-4AA2-9225-4230CE3091AE}"/>
                </a:ext>
              </a:extLst>
            </p:cNvPr>
            <p:cNvSpPr/>
            <p:nvPr/>
          </p:nvSpPr>
          <p:spPr>
            <a:xfrm>
              <a:off x="6120765" y="3614420"/>
              <a:ext cx="832485" cy="28638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0.09</a:t>
              </a:r>
            </a:p>
          </p:txBody>
        </p: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CB9882F4-EAC4-4BB0-A49E-1E7675DEAB95}"/>
                </a:ext>
              </a:extLst>
            </p:cNvPr>
            <p:cNvCxnSpPr/>
            <p:nvPr/>
          </p:nvCxnSpPr>
          <p:spPr>
            <a:xfrm>
              <a:off x="6863080" y="2131060"/>
              <a:ext cx="401320" cy="42989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圆角矩形 16">
              <a:extLst>
                <a:ext uri="{FF2B5EF4-FFF2-40B4-BE49-F238E27FC236}">
                  <a16:creationId xmlns:a16="http://schemas.microsoft.com/office/drawing/2014/main" id="{7D703B54-C3A8-449A-958A-0CD747371E9C}"/>
                </a:ext>
              </a:extLst>
            </p:cNvPr>
            <p:cNvSpPr/>
            <p:nvPr/>
          </p:nvSpPr>
          <p:spPr>
            <a:xfrm>
              <a:off x="5791200" y="1844675"/>
              <a:ext cx="1162050" cy="28638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0.1503</a:t>
              </a:r>
            </a:p>
          </p:txBody>
        </p:sp>
        <p:sp>
          <p:nvSpPr>
            <p:cNvPr id="66" name="左大括号 65">
              <a:extLst>
                <a:ext uri="{FF2B5EF4-FFF2-40B4-BE49-F238E27FC236}">
                  <a16:creationId xmlns:a16="http://schemas.microsoft.com/office/drawing/2014/main" id="{236AF6BB-961F-4153-BBCC-FCD56287E75A}"/>
                </a:ext>
              </a:extLst>
            </p:cNvPr>
            <p:cNvSpPr/>
            <p:nvPr/>
          </p:nvSpPr>
          <p:spPr>
            <a:xfrm rot="16200000">
              <a:off x="7686040" y="4799965"/>
              <a:ext cx="191135" cy="31178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左大括号 66">
              <a:extLst>
                <a:ext uri="{FF2B5EF4-FFF2-40B4-BE49-F238E27FC236}">
                  <a16:creationId xmlns:a16="http://schemas.microsoft.com/office/drawing/2014/main" id="{E6FA1970-5C8C-4D32-A64E-7B07E1B3EE06}"/>
                </a:ext>
              </a:extLst>
            </p:cNvPr>
            <p:cNvSpPr/>
            <p:nvPr/>
          </p:nvSpPr>
          <p:spPr>
            <a:xfrm rot="16200000">
              <a:off x="10285095" y="4799965"/>
              <a:ext cx="191135" cy="31178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9B31075F-C746-4BEE-BA54-A42B99A727C1}"/>
                </a:ext>
              </a:extLst>
            </p:cNvPr>
            <p:cNvSpPr txBox="1"/>
            <p:nvPr/>
          </p:nvSpPr>
          <p:spPr>
            <a:xfrm>
              <a:off x="7098664" y="5128362"/>
              <a:ext cx="1459554" cy="40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Process ‘0’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740608B-CFC2-4298-B8BE-BD7CCF4E7215}"/>
                </a:ext>
              </a:extLst>
            </p:cNvPr>
            <p:cNvSpPr txBox="1"/>
            <p:nvPr/>
          </p:nvSpPr>
          <p:spPr>
            <a:xfrm>
              <a:off x="9726596" y="5120550"/>
              <a:ext cx="1340016" cy="40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Process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‘1’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ABFF6A-7D87-4B20-AFC7-901E32655D37}"/>
              </a:ext>
            </a:extLst>
          </p:cNvPr>
          <p:cNvSpPr txBox="1"/>
          <p:nvPr/>
        </p:nvSpPr>
        <p:spPr>
          <a:xfrm>
            <a:off x="243281" y="151002"/>
            <a:ext cx="777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D3381C"/>
                </a:solidFill>
                <a:latin typeface="Times New Roman" panose="02020603050405020304" pitchFamily="18" charset="0"/>
              </a:rPr>
              <a:t>Complementarity of Bhattacharyya Parameter </a:t>
            </a:r>
            <a:endParaRPr lang="zh-CN" altLang="en-US" sz="2800" b="1" dirty="0">
              <a:solidFill>
                <a:srgbClr val="D3381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B52A36-9FFF-4FA8-BEF5-BE4697E0092C}"/>
              </a:ext>
            </a:extLst>
          </p:cNvPr>
          <p:cNvSpPr/>
          <p:nvPr/>
        </p:nvSpPr>
        <p:spPr>
          <a:xfrm>
            <a:off x="243281" y="67422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zh-CN" alt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D9681B-2E45-4ACD-9D2E-17BD0331B163}"/>
              </a:ext>
            </a:extLst>
          </p:cNvPr>
          <p:cNvSpPr txBox="1"/>
          <p:nvPr/>
        </p:nvSpPr>
        <p:spPr>
          <a:xfrm>
            <a:off x="468719" y="397386"/>
            <a:ext cx="674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en-US" altLang="zh-CN" i="1" dirty="0"/>
              <a:t>Calculating Bhattacharyya Parameter of Complementary Channel 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33" name="对象 -2147482623">
            <a:extLst>
              <a:ext uri="{FF2B5EF4-FFF2-40B4-BE49-F238E27FC236}">
                <a16:creationId xmlns:a16="http://schemas.microsoft.com/office/drawing/2014/main" id="{2648ACE4-458F-438B-A84A-522E4DBEB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42396"/>
              </p:ext>
            </p:extLst>
          </p:nvPr>
        </p:nvGraphicFramePr>
        <p:xfrm>
          <a:off x="612397" y="2225022"/>
          <a:ext cx="2676525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r:id="rId3" imgW="1536700" imgH="2336800" progId="Equation.DSMT4">
                  <p:embed/>
                </p:oleObj>
              </mc:Choice>
              <mc:Fallback>
                <p:oleObj r:id="rId3" imgW="1536700" imgH="2336800" progId="Equation.DSMT4">
                  <p:embed/>
                  <p:pic>
                    <p:nvPicPr>
                      <p:cNvPr id="2" name="对象 -21474826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397" y="2225022"/>
                        <a:ext cx="2676525" cy="4070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燕尾形箭头 27">
            <a:extLst>
              <a:ext uri="{FF2B5EF4-FFF2-40B4-BE49-F238E27FC236}">
                <a16:creationId xmlns:a16="http://schemas.microsoft.com/office/drawing/2014/main" id="{2EE0331D-8080-497B-A0DA-E33576C6DA48}"/>
              </a:ext>
            </a:extLst>
          </p:cNvPr>
          <p:cNvSpPr/>
          <p:nvPr/>
        </p:nvSpPr>
        <p:spPr>
          <a:xfrm>
            <a:off x="2950467" y="3878562"/>
            <a:ext cx="760095" cy="53911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5" name="对象 -2147482621">
            <a:extLst>
              <a:ext uri="{FF2B5EF4-FFF2-40B4-BE49-F238E27FC236}">
                <a16:creationId xmlns:a16="http://schemas.microsoft.com/office/drawing/2014/main" id="{F3BDC6A2-B920-4CE9-A100-6D1033A05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4961"/>
              </p:ext>
            </p:extLst>
          </p:nvPr>
        </p:nvGraphicFramePr>
        <p:xfrm>
          <a:off x="3788032" y="2181842"/>
          <a:ext cx="4459605" cy="411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5" imgW="2730500" imgH="2336800" progId="Equation.DSMT4">
                  <p:embed/>
                </p:oleObj>
              </mc:Choice>
              <mc:Fallback>
                <p:oleObj r:id="rId5" imgW="2730500" imgH="2336800" progId="Equation.DSMT4">
                  <p:embed/>
                  <p:pic>
                    <p:nvPicPr>
                      <p:cNvPr id="3" name="对象 -21474826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8032" y="2181842"/>
                        <a:ext cx="4459605" cy="41135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C71B5A38-9B32-46FB-8622-E9DFF996492A}"/>
              </a:ext>
            </a:extLst>
          </p:cNvPr>
          <p:cNvSpPr txBox="1"/>
          <p:nvPr/>
        </p:nvSpPr>
        <p:spPr>
          <a:xfrm>
            <a:off x="1079757" y="1242677"/>
            <a:ext cx="129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e=0.1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E3D089E-871C-41E8-81C9-B7DFB6C19513}"/>
              </a:ext>
            </a:extLst>
          </p:cNvPr>
          <p:cNvSpPr txBox="1"/>
          <p:nvPr/>
        </p:nvSpPr>
        <p:spPr>
          <a:xfrm>
            <a:off x="5296157" y="1242677"/>
            <a:ext cx="144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e=0.9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F16060C-3955-414D-8BBA-BF566AF22567}"/>
              </a:ext>
            </a:extLst>
          </p:cNvPr>
          <p:cNvSpPr/>
          <p:nvPr/>
        </p:nvSpPr>
        <p:spPr>
          <a:xfrm>
            <a:off x="641607" y="2115167"/>
            <a:ext cx="2164715" cy="5867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256916F-E1FE-4BE3-B14F-667901D3DFFF}"/>
              </a:ext>
            </a:extLst>
          </p:cNvPr>
          <p:cNvSpPr/>
          <p:nvPr/>
        </p:nvSpPr>
        <p:spPr>
          <a:xfrm>
            <a:off x="3758822" y="5761337"/>
            <a:ext cx="4464050" cy="5308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A233AB9-3D9E-4754-97B3-C24E5EE0C715}"/>
              </a:ext>
            </a:extLst>
          </p:cNvPr>
          <p:cNvGrpSpPr/>
          <p:nvPr/>
        </p:nvGrpSpPr>
        <p:grpSpPr>
          <a:xfrm>
            <a:off x="8147159" y="20086"/>
            <a:ext cx="4106466" cy="2756732"/>
            <a:chOff x="9120" y="1456"/>
            <a:chExt cx="8701" cy="7409"/>
          </a:xfrm>
        </p:grpSpPr>
        <p:pic>
          <p:nvPicPr>
            <p:cNvPr id="41" name="图片 1" descr="C:\Users\DRAGON~1\AppData\Local\Temp\WeChat Files\1749f5dd029a0480f07ee6eb331b2b0.png">
              <a:extLst>
                <a:ext uri="{FF2B5EF4-FFF2-40B4-BE49-F238E27FC236}">
                  <a16:creationId xmlns:a16="http://schemas.microsoft.com/office/drawing/2014/main" id="{1D687F31-DF4D-497E-8364-B8C9543D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56" y="1456"/>
              <a:ext cx="6874" cy="663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16E7B33C-44FA-4B25-BAB2-F8B15C325621}"/>
                </a:ext>
              </a:extLst>
            </p:cNvPr>
            <p:cNvCxnSpPr/>
            <p:nvPr/>
          </p:nvCxnSpPr>
          <p:spPr>
            <a:xfrm flipV="1">
              <a:off x="12008" y="5315"/>
              <a:ext cx="0" cy="20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579AE415-D0AF-4CBB-BE95-519F70EF1EB3}"/>
                </a:ext>
              </a:extLst>
            </p:cNvPr>
            <p:cNvCxnSpPr/>
            <p:nvPr/>
          </p:nvCxnSpPr>
          <p:spPr>
            <a:xfrm>
              <a:off x="11440" y="5353"/>
              <a:ext cx="518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AE77CF73-5FAD-47BD-8276-4BEA906DE192}"/>
                </a:ext>
              </a:extLst>
            </p:cNvPr>
            <p:cNvCxnSpPr/>
            <p:nvPr/>
          </p:nvCxnSpPr>
          <p:spPr>
            <a:xfrm flipV="1">
              <a:off x="16621" y="5353"/>
              <a:ext cx="0" cy="20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7FAE5A6A-AFED-45DE-9C5A-832D7C23D2BD}"/>
                </a:ext>
              </a:extLst>
            </p:cNvPr>
            <p:cNvCxnSpPr/>
            <p:nvPr/>
          </p:nvCxnSpPr>
          <p:spPr>
            <a:xfrm flipV="1">
              <a:off x="12498" y="4034"/>
              <a:ext cx="0" cy="3352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444415E-9F00-4AE7-8EC3-86218BF079BA}"/>
                </a:ext>
              </a:extLst>
            </p:cNvPr>
            <p:cNvCxnSpPr/>
            <p:nvPr/>
          </p:nvCxnSpPr>
          <p:spPr>
            <a:xfrm flipV="1">
              <a:off x="16103" y="4052"/>
              <a:ext cx="0" cy="3352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4D27344D-E94A-491F-92C5-8F6E5BA07668}"/>
                </a:ext>
              </a:extLst>
            </p:cNvPr>
            <p:cNvCxnSpPr/>
            <p:nvPr/>
          </p:nvCxnSpPr>
          <p:spPr>
            <a:xfrm>
              <a:off x="11456" y="4034"/>
              <a:ext cx="576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9CB9F008-B5FC-47AD-B8EC-A05ACB6A3BA7}"/>
                </a:ext>
              </a:extLst>
            </p:cNvPr>
            <p:cNvCxnSpPr/>
            <p:nvPr/>
          </p:nvCxnSpPr>
          <p:spPr>
            <a:xfrm flipV="1">
              <a:off x="10950" y="5390"/>
              <a:ext cx="458" cy="37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圆角矩形 14">
              <a:extLst>
                <a:ext uri="{FF2B5EF4-FFF2-40B4-BE49-F238E27FC236}">
                  <a16:creationId xmlns:a16="http://schemas.microsoft.com/office/drawing/2014/main" id="{DB1565E3-3D22-4C87-8DC8-1FCE731D038E}"/>
                </a:ext>
              </a:extLst>
            </p:cNvPr>
            <p:cNvSpPr/>
            <p:nvPr/>
          </p:nvSpPr>
          <p:spPr>
            <a:xfrm>
              <a:off x="9639" y="5692"/>
              <a:ext cx="1311" cy="45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0.09</a:t>
              </a:r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1CBFF072-0415-489A-900B-C587AB31A806}"/>
                </a:ext>
              </a:extLst>
            </p:cNvPr>
            <p:cNvCxnSpPr/>
            <p:nvPr/>
          </p:nvCxnSpPr>
          <p:spPr>
            <a:xfrm>
              <a:off x="10808" y="3356"/>
              <a:ext cx="632" cy="67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圆角矩形 16">
              <a:extLst>
                <a:ext uri="{FF2B5EF4-FFF2-40B4-BE49-F238E27FC236}">
                  <a16:creationId xmlns:a16="http://schemas.microsoft.com/office/drawing/2014/main" id="{8AE2E9F9-B7ED-4974-8B2A-F2B496FFD410}"/>
                </a:ext>
              </a:extLst>
            </p:cNvPr>
            <p:cNvSpPr/>
            <p:nvPr/>
          </p:nvSpPr>
          <p:spPr>
            <a:xfrm>
              <a:off x="9120" y="2905"/>
              <a:ext cx="1830" cy="45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0.1503</a:t>
              </a:r>
            </a:p>
          </p:txBody>
        </p:sp>
        <p:sp>
          <p:nvSpPr>
            <p:cNvPr id="52" name="左大括号 51">
              <a:extLst>
                <a:ext uri="{FF2B5EF4-FFF2-40B4-BE49-F238E27FC236}">
                  <a16:creationId xmlns:a16="http://schemas.microsoft.com/office/drawing/2014/main" id="{766DDF6D-FAF2-4E54-8EB3-9B68248AFE13}"/>
                </a:ext>
              </a:extLst>
            </p:cNvPr>
            <p:cNvSpPr/>
            <p:nvPr/>
          </p:nvSpPr>
          <p:spPr>
            <a:xfrm rot="16200000">
              <a:off x="12104" y="7559"/>
              <a:ext cx="301" cy="491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左大括号 52">
              <a:extLst>
                <a:ext uri="{FF2B5EF4-FFF2-40B4-BE49-F238E27FC236}">
                  <a16:creationId xmlns:a16="http://schemas.microsoft.com/office/drawing/2014/main" id="{45EB80B6-B68A-4431-9C61-604A45DB3647}"/>
                </a:ext>
              </a:extLst>
            </p:cNvPr>
            <p:cNvSpPr/>
            <p:nvPr/>
          </p:nvSpPr>
          <p:spPr>
            <a:xfrm rot="16200000">
              <a:off x="16197" y="7559"/>
              <a:ext cx="301" cy="491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A64BE4F-4050-4EC1-969C-409857D6BBD8}"/>
                </a:ext>
              </a:extLst>
            </p:cNvPr>
            <p:cNvSpPr txBox="1"/>
            <p:nvPr/>
          </p:nvSpPr>
          <p:spPr>
            <a:xfrm>
              <a:off x="11118" y="7955"/>
              <a:ext cx="2330" cy="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Process “0”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ADD85113-E52A-4CA6-AB94-9BAAA6B0247D}"/>
                </a:ext>
              </a:extLst>
            </p:cNvPr>
            <p:cNvSpPr txBox="1"/>
            <p:nvPr/>
          </p:nvSpPr>
          <p:spPr>
            <a:xfrm>
              <a:off x="15233" y="7955"/>
              <a:ext cx="2588" cy="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Process “1”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2B733CFD-3731-4E90-9E76-50704826EB48}"/>
              </a:ext>
            </a:extLst>
          </p:cNvPr>
          <p:cNvSpPr txBox="1"/>
          <p:nvPr/>
        </p:nvSpPr>
        <p:spPr>
          <a:xfrm>
            <a:off x="92278" y="-268448"/>
            <a:ext cx="117529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en-US" altLang="zh-CN" sz="2800" b="1" dirty="0">
                <a:solidFill>
                  <a:srgbClr val="D3381C"/>
                </a:solidFill>
                <a:latin typeface="Times New Roman" panose="02020603050405020304" pitchFamily="18" charset="0"/>
              </a:rPr>
              <a:t>Calculating the Bhattacharyya Parameter under a Certain Channel Erasure Probability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B5A22B47-F8AC-47C1-9A3A-7C4282B060EF}"/>
                  </a:ext>
                </a:extLst>
              </p:cNvPr>
              <p:cNvSpPr/>
              <p:nvPr/>
            </p:nvSpPr>
            <p:spPr>
              <a:xfrm>
                <a:off x="838059" y="1124887"/>
                <a:ext cx="2021747" cy="523220"/>
              </a:xfrm>
              <a:prstGeom prst="roundRect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y=x-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B5A22B47-F8AC-47C1-9A3A-7C4282B06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9" y="1124887"/>
                <a:ext cx="2021747" cy="523220"/>
              </a:xfrm>
              <a:prstGeom prst="roundRect">
                <a:avLst/>
              </a:prstGeom>
              <a:blipFill>
                <a:blip r:embed="rId2"/>
                <a:stretch>
                  <a:fillRect t="-1149" b="-20690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3706976-A7F8-460E-9B0F-AC6A7A03F1BB}"/>
              </a:ext>
            </a:extLst>
          </p:cNvPr>
          <p:cNvSpPr txBox="1"/>
          <p:nvPr/>
        </p:nvSpPr>
        <p:spPr>
          <a:xfrm>
            <a:off x="465168" y="1874966"/>
            <a:ext cx="74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N=2,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1DA763C-5B30-4B84-A457-BF1CD84F9344}"/>
                  </a:ext>
                </a:extLst>
              </p:cNvPr>
              <p:cNvSpPr txBox="1"/>
              <p:nvPr/>
            </p:nvSpPr>
            <p:spPr>
              <a:xfrm>
                <a:off x="465168" y="3019567"/>
                <a:ext cx="189757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1DA763C-5B30-4B84-A457-BF1CD84F9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8" y="3019567"/>
                <a:ext cx="1897571" cy="553998"/>
              </a:xfrm>
              <a:prstGeom prst="rect">
                <a:avLst/>
              </a:prstGeom>
              <a:blipFill>
                <a:blip r:embed="rId3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V 形 4">
            <a:extLst>
              <a:ext uri="{FF2B5EF4-FFF2-40B4-BE49-F238E27FC236}">
                <a16:creationId xmlns:a16="http://schemas.microsoft.com/office/drawing/2014/main" id="{CF6F013A-DD2B-41FD-92DF-C98AD26EC77E}"/>
              </a:ext>
            </a:extLst>
          </p:cNvPr>
          <p:cNvSpPr/>
          <p:nvPr/>
        </p:nvSpPr>
        <p:spPr>
          <a:xfrm>
            <a:off x="2975970" y="3156625"/>
            <a:ext cx="513347" cy="2798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F54417-3FF0-42B4-9D16-600B7DDF6697}"/>
              </a:ext>
            </a:extLst>
          </p:cNvPr>
          <p:cNvSpPr txBox="1"/>
          <p:nvPr/>
        </p:nvSpPr>
        <p:spPr>
          <a:xfrm>
            <a:off x="3962400" y="1828800"/>
            <a:ext cx="137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A12A028-509D-41EC-9CF6-C4DC72EB82A6}"/>
                  </a:ext>
                </a:extLst>
              </p:cNvPr>
              <p:cNvSpPr txBox="1"/>
              <p:nvPr/>
            </p:nvSpPr>
            <p:spPr>
              <a:xfrm>
                <a:off x="3870121" y="2781578"/>
                <a:ext cx="2706831" cy="1114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A12A028-509D-41EC-9CF6-C4DC72EB8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21" y="2781578"/>
                <a:ext cx="2706831" cy="1114279"/>
              </a:xfrm>
              <a:prstGeom prst="rect">
                <a:avLst/>
              </a:prstGeom>
              <a:blipFill>
                <a:blip r:embed="rId4"/>
                <a:stretch>
                  <a:fillRect t="-546" r="-1802" b="-7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V 形 28">
            <a:extLst>
              <a:ext uri="{FF2B5EF4-FFF2-40B4-BE49-F238E27FC236}">
                <a16:creationId xmlns:a16="http://schemas.microsoft.com/office/drawing/2014/main" id="{ACE01A4E-4286-413D-9704-F3207239BB3A}"/>
              </a:ext>
            </a:extLst>
          </p:cNvPr>
          <p:cNvSpPr/>
          <p:nvPr/>
        </p:nvSpPr>
        <p:spPr>
          <a:xfrm>
            <a:off x="7069548" y="3149119"/>
            <a:ext cx="513347" cy="2798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7E82A9F-E4B3-445A-9D04-1B90331F1C42}"/>
              </a:ext>
            </a:extLst>
          </p:cNvPr>
          <p:cNvSpPr txBox="1"/>
          <p:nvPr/>
        </p:nvSpPr>
        <p:spPr>
          <a:xfrm>
            <a:off x="8061158" y="1828800"/>
            <a:ext cx="137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N=8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29D0370-1198-46D5-81F7-401AC2209C69}"/>
                  </a:ext>
                </a:extLst>
              </p:cNvPr>
              <p:cNvSpPr txBox="1"/>
              <p:nvPr/>
            </p:nvSpPr>
            <p:spPr>
              <a:xfrm>
                <a:off x="7795809" y="2314081"/>
                <a:ext cx="3289940" cy="2492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+++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++−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011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+−−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−++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−+−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−+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29D0370-1198-46D5-81F7-401AC2209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809" y="2314081"/>
                <a:ext cx="3289940" cy="2492990"/>
              </a:xfrm>
              <a:prstGeom prst="rect">
                <a:avLst/>
              </a:prstGeom>
              <a:blipFill>
                <a:blip r:embed="rId5"/>
                <a:stretch>
                  <a:fillRect t="-4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794EF87A-0015-4D61-BA3E-FB77F2C63709}"/>
              </a:ext>
            </a:extLst>
          </p:cNvPr>
          <p:cNvSpPr/>
          <p:nvPr/>
        </p:nvSpPr>
        <p:spPr>
          <a:xfrm>
            <a:off x="838058" y="4807071"/>
            <a:ext cx="2021747" cy="52322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original method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2070985-BD70-4B43-9642-57F163BE38AF}"/>
                  </a:ext>
                </a:extLst>
              </p:cNvPr>
              <p:cNvSpPr txBox="1"/>
              <p:nvPr/>
            </p:nvSpPr>
            <p:spPr>
              <a:xfrm>
                <a:off x="1220247" y="5630473"/>
                <a:ext cx="2284984" cy="558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2070985-BD70-4B43-9642-57F163BE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47" y="5630473"/>
                <a:ext cx="2284984" cy="558551"/>
              </a:xfrm>
              <a:prstGeom prst="rect">
                <a:avLst/>
              </a:prstGeom>
              <a:blipFill>
                <a:blip r:embed="rId6"/>
                <a:stretch>
                  <a:fillRect l="-3467" t="-1099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星形: 四角 18">
            <a:extLst>
              <a:ext uri="{FF2B5EF4-FFF2-40B4-BE49-F238E27FC236}">
                <a16:creationId xmlns:a16="http://schemas.microsoft.com/office/drawing/2014/main" id="{E052EFF4-77E9-451F-B5E9-FA9857F0815C}"/>
              </a:ext>
            </a:extLst>
          </p:cNvPr>
          <p:cNvSpPr/>
          <p:nvPr/>
        </p:nvSpPr>
        <p:spPr>
          <a:xfrm>
            <a:off x="4488110" y="5630473"/>
            <a:ext cx="243281" cy="25859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FF0820-6A89-4880-BC32-E2D0508CF561}"/>
              </a:ext>
            </a:extLst>
          </p:cNvPr>
          <p:cNvSpPr txBox="1"/>
          <p:nvPr/>
        </p:nvSpPr>
        <p:spPr>
          <a:xfrm>
            <a:off x="4983061" y="5545123"/>
            <a:ext cx="488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N=8,14 multiplications and 7 additions</a:t>
            </a:r>
            <a:endParaRPr lang="zh-CN" altLang="en-US" dirty="0"/>
          </a:p>
        </p:txBody>
      </p:sp>
      <p:sp>
        <p:nvSpPr>
          <p:cNvPr id="42" name="星形: 四角 41">
            <a:extLst>
              <a:ext uri="{FF2B5EF4-FFF2-40B4-BE49-F238E27FC236}">
                <a16:creationId xmlns:a16="http://schemas.microsoft.com/office/drawing/2014/main" id="{7FEF8A2C-4E6C-46B0-91E0-A48824C4E24B}"/>
              </a:ext>
            </a:extLst>
          </p:cNvPr>
          <p:cNvSpPr/>
          <p:nvPr/>
        </p:nvSpPr>
        <p:spPr>
          <a:xfrm>
            <a:off x="4363673" y="1160212"/>
            <a:ext cx="243281" cy="25859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94A2F7D-BC80-48C6-854B-C249CA909013}"/>
              </a:ext>
            </a:extLst>
          </p:cNvPr>
          <p:cNvSpPr txBox="1"/>
          <p:nvPr/>
        </p:nvSpPr>
        <p:spPr>
          <a:xfrm>
            <a:off x="4731391" y="1104845"/>
            <a:ext cx="424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N=8,7 multiplications and 21 additions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42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88f04dd-1735-4097-af62-db737008dbb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88f04dd-1735-4097-af62-db737008dbb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6"/>
  <p:tag name="KSO_WM_TEMPLATE_SCENE_ID" val="1"/>
  <p:tag name="KSO_WM_TEMPLATE_JOB_ID" val="15"/>
  <p:tag name="KSO_WM_TEMPLATE_TOPIC_DEFAUL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专注工作汇报类PPT设计，定制QQ:41815773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624</Words>
  <Application>Microsoft Office PowerPoint</Application>
  <PresentationFormat>宽屏</PresentationFormat>
  <Paragraphs>131</Paragraphs>
  <Slides>13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Cambria Math</vt:lpstr>
      <vt:lpstr>Times New Roman</vt:lpstr>
      <vt:lpstr>专注工作汇报类PPT设计，定制QQ:418157732</vt:lpstr>
      <vt:lpstr>WPS 公式 3.0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www.51pptm ob an.com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StephenZhu</dc:creator>
  <cp:keywords>51PPT模板网</cp:keywords>
  <dc:description>www.51ppt mob an.com</dc:description>
  <cp:lastModifiedBy>xiong jiahui</cp:lastModifiedBy>
  <cp:revision>64</cp:revision>
  <dcterms:created xsi:type="dcterms:W3CDTF">2019-01-16T05:25:00Z</dcterms:created>
  <dcterms:modified xsi:type="dcterms:W3CDTF">2020-10-30T15:27:22Z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2052-11.1.0.8214</vt:lpwstr>
  </property>
</Properties>
</file>